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0" r:id="rId6"/>
    <p:sldId id="258" r:id="rId7"/>
    <p:sldId id="262" r:id="rId8"/>
    <p:sldId id="263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 Sutton" initials="RS" lastIdx="1" clrIdx="0">
    <p:extLst>
      <p:ext uri="{19B8F6BF-5375-455C-9EA6-DF929625EA0E}">
        <p15:presenceInfo xmlns:p15="http://schemas.microsoft.com/office/powerpoint/2012/main" userId="3ac35a8fa4451b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9" autoAdjust="0"/>
  </p:normalViewPr>
  <p:slideViewPr>
    <p:cSldViewPr snapToGrid="0">
      <p:cViewPr varScale="1">
        <p:scale>
          <a:sx n="102" d="100"/>
          <a:sy n="102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Sutton" userId="3ac35a8fa4451b69" providerId="LiveId" clId="{1CD1C813-676B-4200-88A4-63CD43B1E83E}"/>
    <pc:docChg chg="custSel modSld">
      <pc:chgData name="Rob Sutton" userId="3ac35a8fa4451b69" providerId="LiveId" clId="{1CD1C813-676B-4200-88A4-63CD43B1E83E}" dt="2020-06-11T15:57:10.859" v="50"/>
      <pc:docMkLst>
        <pc:docMk/>
      </pc:docMkLst>
      <pc:sldChg chg="addSp delSp modSp mod delAnim addCm delCm">
        <pc:chgData name="Rob Sutton" userId="3ac35a8fa4451b69" providerId="LiveId" clId="{1CD1C813-676B-4200-88A4-63CD43B1E83E}" dt="2020-06-11T15:57:10.859" v="50"/>
        <pc:sldMkLst>
          <pc:docMk/>
          <pc:sldMk cId="1977517800" sldId="260"/>
        </pc:sldMkLst>
        <pc:spChg chg="mod">
          <ac:chgData name="Rob Sutton" userId="3ac35a8fa4451b69" providerId="LiveId" clId="{1CD1C813-676B-4200-88A4-63CD43B1E83E}" dt="2020-06-11T15:53:24.147" v="42" actId="20577"/>
          <ac:spMkLst>
            <pc:docMk/>
            <pc:sldMk cId="1977517800" sldId="260"/>
            <ac:spMk id="2" creationId="{00000000-0000-0000-0000-000000000000}"/>
          </ac:spMkLst>
        </pc:spChg>
        <pc:picChg chg="add mod">
          <ac:chgData name="Rob Sutton" userId="3ac35a8fa4451b69" providerId="LiveId" clId="{1CD1C813-676B-4200-88A4-63CD43B1E83E}" dt="2020-06-11T15:57:10.859" v="50"/>
          <ac:picMkLst>
            <pc:docMk/>
            <pc:sldMk cId="1977517800" sldId="260"/>
            <ac:picMk id="3" creationId="{FC9058E5-8AB2-4B95-830B-0CA44D424582}"/>
          </ac:picMkLst>
        </pc:picChg>
        <pc:picChg chg="mod">
          <ac:chgData name="Rob Sutton" userId="3ac35a8fa4451b69" providerId="LiveId" clId="{1CD1C813-676B-4200-88A4-63CD43B1E83E}" dt="2020-06-11T15:53:50.876" v="47" actId="14100"/>
          <ac:picMkLst>
            <pc:docMk/>
            <pc:sldMk cId="1977517800" sldId="260"/>
            <ac:picMk id="7" creationId="{21C63A0D-C49E-43C2-A7ED-A5735D1DCAFA}"/>
          </ac:picMkLst>
        </pc:picChg>
        <pc:picChg chg="del">
          <ac:chgData name="Rob Sutton" userId="3ac35a8fa4451b69" providerId="LiveId" clId="{1CD1C813-676B-4200-88A4-63CD43B1E83E}" dt="2020-06-11T15:55:00.887" v="49" actId="478"/>
          <ac:picMkLst>
            <pc:docMk/>
            <pc:sldMk cId="1977517800" sldId="260"/>
            <ac:picMk id="8" creationId="{24667DB3-152D-47B9-A5FE-737FB69A4F3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86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01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5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9467" y="2082800"/>
            <a:ext cx="11353800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467" y="3331248"/>
            <a:ext cx="9144000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PowerPoint presentation subtitle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625" y="2345266"/>
            <a:ext cx="9029700" cy="87630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header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59" y="373694"/>
            <a:ext cx="7480331" cy="1185822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57887" y="4378646"/>
            <a:ext cx="3752850" cy="2493181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9467" y="4378646"/>
            <a:ext cx="3752850" cy="2493181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73677" y="4378646"/>
            <a:ext cx="3752850" cy="249318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151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8663" y="1247775"/>
            <a:ext cx="10515600" cy="666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28663" y="2066924"/>
            <a:ext cx="10515600" cy="4057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846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8134" y="2048933"/>
            <a:ext cx="5046133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536267" y="2048933"/>
            <a:ext cx="5046133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8134" y="1184274"/>
            <a:ext cx="10887075" cy="71437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90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82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79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72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82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22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55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72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9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0ECB5-4537-471B-8C44-830B32B0A7BD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24915-C990-425C-BFEA-C5EF7A7D4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85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Mathematics at Trent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625" y="3221566"/>
            <a:ext cx="9144000" cy="436562"/>
          </a:xfrm>
        </p:spPr>
        <p:txBody>
          <a:bodyPr/>
          <a:lstStyle/>
          <a:p>
            <a:r>
              <a:rPr lang="en-GB" dirty="0"/>
              <a:t>Year 6 to 7 Transition</a:t>
            </a:r>
          </a:p>
        </p:txBody>
      </p:sp>
      <p:pic>
        <p:nvPicPr>
          <p:cNvPr id="5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b="10655"/>
          <a:stretch>
            <a:fillRect/>
          </a:stretch>
        </p:blipFill>
        <p:spPr>
          <a:xfrm>
            <a:off x="379735" y="4220493"/>
            <a:ext cx="3224022" cy="21600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0" name="Picture 10" descr="A picture containing made, tray, food, decorated&#10;&#10;Description generated with very high confidence">
            <a:extLst>
              <a:ext uri="{FF2B5EF4-FFF2-40B4-BE49-F238E27FC236}">
                <a16:creationId xmlns:a16="http://schemas.microsoft.com/office/drawing/2014/main" id="{A81E214F-DBC2-4D95-A4C8-E98BD13EC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t="146" b="146"/>
          <a:stretch/>
        </p:blipFill>
        <p:spPr>
          <a:xfrm>
            <a:off x="4436224" y="4220493"/>
            <a:ext cx="3251331" cy="2160000"/>
          </a:xfrm>
        </p:spPr>
      </p:pic>
      <p:pic>
        <p:nvPicPr>
          <p:cNvPr id="15" name="Picture 15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64B3E2CD-6348-47EF-BCC2-FAF2F12B4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023" y="4224792"/>
            <a:ext cx="3237813" cy="2160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18D89A3-0395-4E8D-93C2-BC775E8CB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2"/>
    </mc:Choice>
    <mc:Fallback xmlns="">
      <p:transition spd="slow" advTm="2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0587" y="1310326"/>
            <a:ext cx="6562322" cy="5197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Verdana"/>
                <a:ea typeface="Verdana"/>
              </a:rPr>
              <a:t>Mrs Howat - Head of Department</a:t>
            </a:r>
          </a:p>
          <a:p>
            <a:r>
              <a:rPr lang="en-GB" dirty="0">
                <a:latin typeface="Verdana"/>
                <a:ea typeface="Verdana"/>
              </a:rPr>
              <a:t>Mrs Sansom - Second in Department</a:t>
            </a:r>
          </a:p>
          <a:p>
            <a:r>
              <a:rPr lang="en-GB" dirty="0">
                <a:latin typeface="Verdana"/>
                <a:ea typeface="Verdana"/>
              </a:rPr>
              <a:t>Mr Brumby </a:t>
            </a:r>
            <a:r>
              <a:rPr lang="en-GB" dirty="0" smtClean="0">
                <a:latin typeface="Verdana"/>
                <a:ea typeface="Verdana"/>
              </a:rPr>
              <a:t>- </a:t>
            </a:r>
            <a:r>
              <a:rPr lang="en-GB" dirty="0">
                <a:latin typeface="Verdana"/>
                <a:ea typeface="Verdana"/>
              </a:rPr>
              <a:t>Academic Deputy Head</a:t>
            </a:r>
          </a:p>
          <a:p>
            <a:r>
              <a:rPr lang="en-GB" dirty="0">
                <a:latin typeface="Verdana"/>
                <a:ea typeface="Verdana"/>
              </a:rPr>
              <a:t>Mr Noble - Head of Main School</a:t>
            </a:r>
          </a:p>
          <a:p>
            <a:r>
              <a:rPr lang="en-GB" dirty="0">
                <a:latin typeface="Verdana"/>
                <a:ea typeface="Verdana"/>
              </a:rPr>
              <a:t>Mrs Gale - Head of Year 9</a:t>
            </a:r>
          </a:p>
          <a:p>
            <a:r>
              <a:rPr lang="en-GB" dirty="0">
                <a:latin typeface="Verdana"/>
                <a:ea typeface="Verdana"/>
              </a:rPr>
              <a:t>Mr Bradwell </a:t>
            </a:r>
            <a:r>
              <a:rPr lang="en-GB" dirty="0" smtClean="0">
                <a:latin typeface="Verdana"/>
                <a:ea typeface="Verdana"/>
              </a:rPr>
              <a:t>- </a:t>
            </a:r>
            <a:r>
              <a:rPr lang="en-GB" dirty="0">
                <a:latin typeface="Verdana"/>
                <a:ea typeface="Verdana"/>
              </a:rPr>
              <a:t>Assistant Head of Year 7</a:t>
            </a:r>
            <a:endParaRPr lang="en-GB" dirty="0"/>
          </a:p>
          <a:p>
            <a:r>
              <a:rPr lang="en-GB" dirty="0">
                <a:latin typeface="Verdana"/>
                <a:ea typeface="Verdana"/>
              </a:rPr>
              <a:t>Mr Tarry</a:t>
            </a:r>
            <a:endParaRPr lang="en-GB" dirty="0"/>
          </a:p>
          <a:p>
            <a:r>
              <a:rPr lang="en-GB" dirty="0">
                <a:latin typeface="Verdana"/>
                <a:ea typeface="Verdana"/>
              </a:rPr>
              <a:t>Dr Hansard</a:t>
            </a:r>
          </a:p>
          <a:p>
            <a:r>
              <a:rPr lang="en-GB" dirty="0">
                <a:latin typeface="Verdana"/>
                <a:ea typeface="Verdana"/>
              </a:rPr>
              <a:t>Ms Perry</a:t>
            </a:r>
          </a:p>
          <a:p>
            <a:r>
              <a:rPr lang="en-GB" dirty="0">
                <a:latin typeface="Verdana"/>
                <a:ea typeface="Verdana"/>
              </a:rPr>
              <a:t>Ms Shamsi</a:t>
            </a:r>
          </a:p>
          <a:p>
            <a:r>
              <a:rPr lang="en-GB" dirty="0">
                <a:latin typeface="Verdana"/>
                <a:ea typeface="Verdana"/>
              </a:rPr>
              <a:t>Mrs Sutton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0587" y="278500"/>
            <a:ext cx="10887075" cy="714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Who are the Maths Department teachers?</a:t>
            </a:r>
          </a:p>
        </p:txBody>
      </p:sp>
      <p:pic>
        <p:nvPicPr>
          <p:cNvPr id="7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21C63A0D-C49E-43C2-A7ED-A5735D1DC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909" y="1620986"/>
            <a:ext cx="4706572" cy="40635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9058E5-8AB2-4B95-830B-0CA44D424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15"/>
    </mc:Choice>
    <mc:Fallback xmlns="">
      <p:transition spd="slow" advTm="4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5282" y="277758"/>
            <a:ext cx="3920598" cy="987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What does Maths look like at Trent?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8406"/>
          <a:stretch/>
        </p:blipFill>
        <p:spPr>
          <a:xfrm>
            <a:off x="4581094" y="4310452"/>
            <a:ext cx="6351916" cy="2160000"/>
          </a:xfrm>
          <a:prstGeom prst="rect">
            <a:avLst/>
          </a:prstGeom>
        </p:spPr>
      </p:pic>
      <p:pic>
        <p:nvPicPr>
          <p:cNvPr id="2" name="Picture 2" descr="A group of people looking at a computer&#10;&#10;Description generated with very high confidence">
            <a:extLst>
              <a:ext uri="{FF2B5EF4-FFF2-40B4-BE49-F238E27FC236}">
                <a16:creationId xmlns:a16="http://schemas.microsoft.com/office/drawing/2014/main" id="{50F84EEB-21D8-4724-8750-C003B4497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07" y="4310452"/>
            <a:ext cx="3244349" cy="2160000"/>
          </a:xfrm>
          <a:prstGeom prst="rect">
            <a:avLst/>
          </a:prstGeom>
        </p:spPr>
      </p:pic>
      <p:pic>
        <p:nvPicPr>
          <p:cNvPr id="3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AE3729CC-0606-4B29-9319-EF525747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07" y="1534078"/>
            <a:ext cx="3287750" cy="21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768F0-7125-4FA7-A086-5431A0D6AC5C}"/>
              </a:ext>
            </a:extLst>
          </p:cNvPr>
          <p:cNvSpPr txBox="1"/>
          <p:nvPr/>
        </p:nvSpPr>
        <p:spPr>
          <a:xfrm>
            <a:off x="4581094" y="277758"/>
            <a:ext cx="635191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Calibri"/>
              </a:rPr>
              <a:t>8 </a:t>
            </a:r>
            <a:r>
              <a:rPr lang="en-US" sz="2400" dirty="0">
                <a:cs typeface="Calibri"/>
              </a:rPr>
              <a:t>lessons a fortnight</a:t>
            </a:r>
          </a:p>
          <a:p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Calibri"/>
              </a:rPr>
              <a:t>5 </a:t>
            </a:r>
            <a:r>
              <a:rPr lang="en-US" sz="2400" dirty="0">
                <a:cs typeface="Calibri"/>
              </a:rPr>
              <a:t>mixed ability groups to start with. Then a total of 6 classes made up of two set 1s, two set 2s and two set 3s.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Work through units at a comfortable pace suited to each class and have a Unit Test at the end of each completed unit</a:t>
            </a:r>
            <a:r>
              <a:rPr lang="en-US" sz="2400" dirty="0" smtClean="0">
                <a:cs typeface="Calibri"/>
              </a:rPr>
              <a:t>.</a:t>
            </a:r>
            <a:endParaRPr lang="en-US" dirty="0">
              <a:cs typeface="Calibri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DF9913-2268-4CF2-AD1D-650C82295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7"/>
    </mc:Choice>
    <mc:Fallback xmlns="">
      <p:transition spd="slow" advTm="4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48513" y="452768"/>
            <a:ext cx="6702782" cy="666750"/>
          </a:xfrm>
        </p:spPr>
        <p:txBody>
          <a:bodyPr>
            <a:noAutofit/>
          </a:bodyPr>
          <a:lstStyle/>
          <a:p>
            <a:r>
              <a:rPr lang="en-GB" dirty="0"/>
              <a:t>What will I be learning next year?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5333041B-7B66-4B70-9899-1D0729400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871156"/>
              </p:ext>
            </p:extLst>
          </p:nvPr>
        </p:nvGraphicFramePr>
        <p:xfrm>
          <a:off x="1350322" y="1469999"/>
          <a:ext cx="4644594" cy="407923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644594">
                  <a:extLst>
                    <a:ext uri="{9D8B030D-6E8A-4147-A177-3AD203B41FA5}">
                      <a16:colId xmlns:a16="http://schemas.microsoft.com/office/drawing/2014/main" val="1079874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Michaelmas</a:t>
                      </a:r>
                      <a:r>
                        <a:rPr lang="en-US" dirty="0"/>
                        <a:t> 1 – Pre-setting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832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Place Value and Approximation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305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Addition and Subtraction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835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333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9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Ordering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7830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Operations with decimals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141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BIDMAS</a:t>
                      </a:r>
                      <a:endParaRPr lang="en-US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37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Factors, Multiples, Prime Factors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6405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LCM and HCF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31161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Squares, Cubes and basic index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907526"/>
                  </a:ext>
                </a:extLst>
              </a:tr>
            </a:tbl>
          </a:graphicData>
        </a:graphic>
      </p:graphicFrame>
      <p:pic>
        <p:nvPicPr>
          <p:cNvPr id="4" name="Picture 4" descr="A picture containing aircraft&#10;&#10;Description generated with very high confidence">
            <a:extLst>
              <a:ext uri="{FF2B5EF4-FFF2-40B4-BE49-F238E27FC236}">
                <a16:creationId xmlns:a16="http://schemas.microsoft.com/office/drawing/2014/main" id="{A5583F1D-FFF1-4C4D-B77D-268168365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911" y="947648"/>
            <a:ext cx="3669461" cy="49339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739399-AD6B-4C19-AD6B-3A41D901E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4"/>
    </mc:Choice>
    <mc:Fallback xmlns="">
      <p:transition spd="slow" advTm="4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using a computer&#10;&#10;Description generated with very high confidence">
            <a:extLst>
              <a:ext uri="{FF2B5EF4-FFF2-40B4-BE49-F238E27FC236}">
                <a16:creationId xmlns:a16="http://schemas.microsoft.com/office/drawing/2014/main" id="{2718E813-265F-4CC4-ABBA-D1FBBAC61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95396"/>
            <a:ext cx="3562709" cy="2376568"/>
          </a:xfrm>
          <a:prstGeom prst="rect">
            <a:avLst/>
          </a:prstGeom>
        </p:spPr>
      </p:pic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A656C0B-99CC-4B0C-8F5F-FD9EBF55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47" y="272191"/>
            <a:ext cx="4238445" cy="2920561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271B5C3-2EA2-4206-909A-C41DA6790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175" y="2636596"/>
            <a:ext cx="5172972" cy="3913939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C30A12-03CF-4B4E-97C8-C8D41D0A14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4" b="6218"/>
          <a:stretch/>
        </p:blipFill>
        <p:spPr>
          <a:xfrm>
            <a:off x="5630174" y="111973"/>
            <a:ext cx="5230490" cy="239324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A44A52-6CF5-45E3-A1F7-1B4B3EE3F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9"/>
    </mc:Choice>
    <mc:Fallback xmlns="">
      <p:transition spd="slow" advTm="2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93975" y="174963"/>
            <a:ext cx="10515600" cy="666750"/>
          </a:xfrm>
        </p:spPr>
        <p:txBody>
          <a:bodyPr/>
          <a:lstStyle/>
          <a:p>
            <a:r>
              <a:rPr lang="en-GB" dirty="0"/>
              <a:t>What can I be doing to prepare for September?</a:t>
            </a:r>
          </a:p>
        </p:txBody>
      </p:sp>
      <p:pic>
        <p:nvPicPr>
          <p:cNvPr id="8" name="Picture 8" descr="A close up of a calculator&#10;&#10;Description generated with very high confidence">
            <a:extLst>
              <a:ext uri="{FF2B5EF4-FFF2-40B4-BE49-F238E27FC236}">
                <a16:creationId xmlns:a16="http://schemas.microsoft.com/office/drawing/2014/main" id="{19C6CB7F-1668-4356-BE81-D7BFDF6C0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48" y="1242203"/>
            <a:ext cx="1645878" cy="3180274"/>
          </a:xfrm>
          <a:prstGeom prst="rect">
            <a:avLst/>
          </a:prstGeom>
        </p:spPr>
      </p:pic>
      <p:pic>
        <p:nvPicPr>
          <p:cNvPr id="9" name="Picture 9" descr="A picture containing black, table, white, different&#10;&#10;Description generated with very high confidence">
            <a:extLst>
              <a:ext uri="{FF2B5EF4-FFF2-40B4-BE49-F238E27FC236}">
                <a16:creationId xmlns:a16="http://schemas.microsoft.com/office/drawing/2014/main" id="{1E4EE1E8-0A42-4999-AC08-FFA24E9C3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324" y="3428445"/>
            <a:ext cx="2383767" cy="2905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439C4-913E-49B5-9389-E3A3DC162D32}"/>
              </a:ext>
            </a:extLst>
          </p:cNvPr>
          <p:cNvSpPr txBox="1"/>
          <p:nvPr/>
        </p:nvSpPr>
        <p:spPr>
          <a:xfrm>
            <a:off x="2178710" y="1474218"/>
            <a:ext cx="49141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Casio FX-85GTX or 83GTX </a:t>
            </a:r>
            <a:endParaRPr lang="en-US" dirty="0"/>
          </a:p>
          <a:p>
            <a:r>
              <a:rPr lang="en-US" sz="2400" dirty="0">
                <a:cs typeface="Calibri"/>
              </a:rPr>
              <a:t>(FX-85GT+ or 83GT+)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81FC2-B682-4960-B08E-EC0F4406D99B}"/>
              </a:ext>
            </a:extLst>
          </p:cNvPr>
          <p:cNvSpPr txBox="1"/>
          <p:nvPr/>
        </p:nvSpPr>
        <p:spPr>
          <a:xfrm>
            <a:off x="308754" y="4765735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cs typeface="Calibri"/>
              </a:rPr>
              <a:t>Maths</a:t>
            </a:r>
            <a:r>
              <a:rPr lang="en-US" sz="2400" dirty="0">
                <a:cs typeface="Calibri"/>
              </a:rPr>
              <a:t> Equipment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Ruler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Protractor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Compass</a:t>
            </a:r>
          </a:p>
        </p:txBody>
      </p:sp>
      <p:pic>
        <p:nvPicPr>
          <p:cNvPr id="13" name="Picture 13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DF373C58-F1EF-46F9-9ED0-035B1BF59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652" y="898854"/>
            <a:ext cx="2433907" cy="1638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DF5074-F575-4D24-B2D0-5007E8064589}"/>
              </a:ext>
            </a:extLst>
          </p:cNvPr>
          <p:cNvSpPr txBox="1"/>
          <p:nvPr/>
        </p:nvSpPr>
        <p:spPr>
          <a:xfrm>
            <a:off x="6796726" y="841713"/>
            <a:ext cx="4708216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Calibri"/>
              </a:rPr>
              <a:t>Practise:</a:t>
            </a:r>
            <a:endParaRPr lang="en-US" sz="2000" b="1" dirty="0"/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Arithmetic skills including times tables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Written methods for decimal calculations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Understand simple ideas of fractions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Measure lines and angles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Draw basic charts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Find patterns in sequences of numbers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017891-26C5-4294-A3EA-A40D39D33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4"/>
    </mc:Choice>
    <mc:Fallback xmlns="">
      <p:transition spd="slow" advTm="9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B49534C61714DA26CA8883A7F9034" ma:contentTypeVersion="12" ma:contentTypeDescription="Create a new document." ma:contentTypeScope="" ma:versionID="51df8a069432d80a1c44ef767feab60d">
  <xsd:schema xmlns:xsd="http://www.w3.org/2001/XMLSchema" xmlns:xs="http://www.w3.org/2001/XMLSchema" xmlns:p="http://schemas.microsoft.com/office/2006/metadata/properties" xmlns:ns3="dc19de93-fc07-4a17-9653-d4280730fd3f" xmlns:ns4="b8c614a4-e9ac-4b63-ace2-a7ca1dd81bfe" targetNamespace="http://schemas.microsoft.com/office/2006/metadata/properties" ma:root="true" ma:fieldsID="257c04099852acf7e27fa2dfc54b3d0e" ns3:_="" ns4:_="">
    <xsd:import namespace="dc19de93-fc07-4a17-9653-d4280730fd3f"/>
    <xsd:import namespace="b8c614a4-e9ac-4b63-ace2-a7ca1dd81b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9de93-fc07-4a17-9653-d4280730fd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614a4-e9ac-4b63-ace2-a7ca1dd81bf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FC703A-539E-4729-8FBD-9842B5AC9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19de93-fc07-4a17-9653-d4280730fd3f"/>
    <ds:schemaRef ds:uri="b8c614a4-e9ac-4b63-ace2-a7ca1dd81b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5F152E-9588-4638-B353-0FFA5049A3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D17AA0-D37B-412F-93EB-080247172C6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233</Words>
  <Application>Microsoft Office PowerPoint</Application>
  <PresentationFormat>Widescreen</PresentationFormat>
  <Paragraphs>56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Trent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Bogue, Nicole</dc:creator>
  <cp:lastModifiedBy>PearceMcNeill, Helen</cp:lastModifiedBy>
  <cp:revision>396</cp:revision>
  <dcterms:created xsi:type="dcterms:W3CDTF">2020-05-21T15:37:14Z</dcterms:created>
  <dcterms:modified xsi:type="dcterms:W3CDTF">2020-06-11T16:21:12Z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0x01010009EB49534C61714DA26CA8883A7F9034</vt:lpwstr>
  </property>
</Properties>
</file>