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0" r:id="rId2"/>
  </p:sldMasterIdLst>
  <p:notesMasterIdLst>
    <p:notesMasterId r:id="rId28"/>
  </p:notesMasterIdLst>
  <p:sldIdLst>
    <p:sldId id="259" r:id="rId3"/>
    <p:sldId id="346" r:id="rId4"/>
    <p:sldId id="262" r:id="rId5"/>
    <p:sldId id="347" r:id="rId6"/>
    <p:sldId id="357" r:id="rId7"/>
    <p:sldId id="349" r:id="rId8"/>
    <p:sldId id="350" r:id="rId9"/>
    <p:sldId id="354" r:id="rId10"/>
    <p:sldId id="351" r:id="rId11"/>
    <p:sldId id="343" r:id="rId12"/>
    <p:sldId id="333" r:id="rId13"/>
    <p:sldId id="348" r:id="rId14"/>
    <p:sldId id="352" r:id="rId15"/>
    <p:sldId id="344" r:id="rId16"/>
    <p:sldId id="289" r:id="rId17"/>
    <p:sldId id="345" r:id="rId18"/>
    <p:sldId id="353" r:id="rId19"/>
    <p:sldId id="340" r:id="rId20"/>
    <p:sldId id="260" r:id="rId21"/>
    <p:sldId id="355" r:id="rId22"/>
    <p:sldId id="339" r:id="rId23"/>
    <p:sldId id="265" r:id="rId24"/>
    <p:sldId id="358" r:id="rId25"/>
    <p:sldId id="356" r:id="rId26"/>
    <p:sldId id="276" r:id="rId27"/>
  </p:sldIdLst>
  <p:sldSz cx="12192000" cy="6858000"/>
  <p:notesSz cx="9869488" cy="6738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DB430-239E-4B3A-A94B-38A9D6D38200}" v="7937" dt="2023-05-25T07:24:25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4660"/>
  </p:normalViewPr>
  <p:slideViewPr>
    <p:cSldViewPr snapToGrid="0">
      <p:cViewPr>
        <p:scale>
          <a:sx n="67" d="100"/>
          <a:sy n="67" d="100"/>
        </p:scale>
        <p:origin x="103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F5294-44A0-45F0-8881-7BB2412DB9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389FCB4-CA31-4B8C-BDC7-53B82404C9F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b="1" dirty="0"/>
            <a:t>Research</a:t>
          </a:r>
          <a:r>
            <a:rPr lang="en-US" sz="1600" dirty="0"/>
            <a:t> </a:t>
          </a:r>
        </a:p>
      </dgm:t>
    </dgm:pt>
    <dgm:pt modelId="{6EDEE8DF-7F10-4CEE-B5BA-6DA7C5404400}" type="parTrans" cxnId="{EA7A64F0-D287-4D75-AD2B-B4607F245E03}">
      <dgm:prSet/>
      <dgm:spPr/>
      <dgm:t>
        <a:bodyPr/>
        <a:lstStyle/>
        <a:p>
          <a:endParaRPr lang="en-US" sz="1600"/>
        </a:p>
      </dgm:t>
    </dgm:pt>
    <dgm:pt modelId="{AF066558-DC92-4D8D-B394-194C347864C8}" type="sibTrans" cxnId="{EA7A64F0-D287-4D75-AD2B-B4607F245E0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D41D3AD0-DF7D-49D2-B5BA-D06B5B8655C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/>
            <a:t>Decision on course (based on predicted grades, discuss with tutor)</a:t>
          </a:r>
        </a:p>
      </dgm:t>
    </dgm:pt>
    <dgm:pt modelId="{5C105E08-5859-43A3-B143-D421D6C20FE7}" type="parTrans" cxnId="{281D96FF-1CF4-441A-973C-089E20C37F26}">
      <dgm:prSet/>
      <dgm:spPr/>
      <dgm:t>
        <a:bodyPr/>
        <a:lstStyle/>
        <a:p>
          <a:endParaRPr lang="en-US" sz="1600"/>
        </a:p>
      </dgm:t>
    </dgm:pt>
    <dgm:pt modelId="{31C112A9-FAE8-4B05-982B-F37CFCD9275B}" type="sibTrans" cxnId="{281D96FF-1CF4-441A-973C-089E20C37F26}">
      <dgm:prSet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 sz="1600">
            <a:solidFill>
              <a:srgbClr val="FFFF00"/>
            </a:solidFill>
          </a:endParaRPr>
        </a:p>
      </dgm:t>
    </dgm:pt>
    <dgm:pt modelId="{11045ACA-7683-43DA-A65B-A4DA70D2574F}">
      <dgm:prSet phldrT="[Text]" custT="1"/>
      <dgm:spPr>
        <a:solidFill>
          <a:srgbClr val="FFFF00"/>
        </a:solidFill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Personal statement work with tutor on Unifrog</a:t>
          </a:r>
        </a:p>
      </dgm:t>
    </dgm:pt>
    <dgm:pt modelId="{8D2AE5ED-2398-4C27-B4D9-66B930D06A8D}" type="parTrans" cxnId="{24A09F6F-9838-4F5C-B1B7-B2C7827019C3}">
      <dgm:prSet/>
      <dgm:spPr/>
      <dgm:t>
        <a:bodyPr/>
        <a:lstStyle/>
        <a:p>
          <a:endParaRPr lang="en-US" sz="1600"/>
        </a:p>
      </dgm:t>
    </dgm:pt>
    <dgm:pt modelId="{8F4CF789-E083-46EB-9A84-05C561CF7FE7}" type="sibTrans" cxnId="{24A09F6F-9838-4F5C-B1B7-B2C7827019C3}">
      <dgm:prSet/>
      <dgm:spPr/>
      <dgm:t>
        <a:bodyPr/>
        <a:lstStyle/>
        <a:p>
          <a:endParaRPr lang="en-US" sz="1600"/>
        </a:p>
      </dgm:t>
    </dgm:pt>
    <dgm:pt modelId="{E1F2EAA2-1856-4FFD-B54E-E203DAEB9E36}" type="pres">
      <dgm:prSet presAssocID="{24FF5294-44A0-45F0-8881-7BB2412DB9C7}" presName="Name0" presStyleCnt="0">
        <dgm:presLayoutVars>
          <dgm:dir/>
          <dgm:resizeHandles val="exact"/>
        </dgm:presLayoutVars>
      </dgm:prSet>
      <dgm:spPr/>
    </dgm:pt>
    <dgm:pt modelId="{E31ED7FD-97C2-46FB-AD48-37A83EFE4DA4}" type="pres">
      <dgm:prSet presAssocID="{6389FCB4-CA31-4B8C-BDC7-53B82404C9FB}" presName="node" presStyleLbl="node1" presStyleIdx="0" presStyleCnt="3" custLinFactNeighborX="18565" custLinFactNeighborY="31778">
        <dgm:presLayoutVars>
          <dgm:bulletEnabled val="1"/>
        </dgm:presLayoutVars>
      </dgm:prSet>
      <dgm:spPr/>
    </dgm:pt>
    <dgm:pt modelId="{B283F1A6-EDC4-482B-9F2D-E7EE4EA77B54}" type="pres">
      <dgm:prSet presAssocID="{AF066558-DC92-4D8D-B394-194C347864C8}" presName="sibTrans" presStyleLbl="sibTrans2D1" presStyleIdx="0" presStyleCnt="2"/>
      <dgm:spPr/>
    </dgm:pt>
    <dgm:pt modelId="{7C14503C-F14C-431E-826F-7D20E851229E}" type="pres">
      <dgm:prSet presAssocID="{AF066558-DC92-4D8D-B394-194C347864C8}" presName="connectorText" presStyleLbl="sibTrans2D1" presStyleIdx="0" presStyleCnt="2"/>
      <dgm:spPr/>
    </dgm:pt>
    <dgm:pt modelId="{87C64FC7-60BF-4BD8-9A42-CCCBAA18B263}" type="pres">
      <dgm:prSet presAssocID="{D41D3AD0-DF7D-49D2-B5BA-D06B5B8655C3}" presName="node" presStyleLbl="node1" presStyleIdx="1" presStyleCnt="3" custLinFactNeighborX="11269" custLinFactNeighborY="1952">
        <dgm:presLayoutVars>
          <dgm:bulletEnabled val="1"/>
        </dgm:presLayoutVars>
      </dgm:prSet>
      <dgm:spPr/>
    </dgm:pt>
    <dgm:pt modelId="{DD3ACF65-9C0A-43C7-974A-B201972DAEB5}" type="pres">
      <dgm:prSet presAssocID="{31C112A9-FAE8-4B05-982B-F37CFCD9275B}" presName="sibTrans" presStyleLbl="sibTrans2D1" presStyleIdx="1" presStyleCnt="2"/>
      <dgm:spPr/>
    </dgm:pt>
    <dgm:pt modelId="{579FCCC7-17CA-47EA-89D9-0EEE47D0A768}" type="pres">
      <dgm:prSet presAssocID="{31C112A9-FAE8-4B05-982B-F37CFCD9275B}" presName="connectorText" presStyleLbl="sibTrans2D1" presStyleIdx="1" presStyleCnt="2"/>
      <dgm:spPr/>
    </dgm:pt>
    <dgm:pt modelId="{C3248731-FE93-483A-8853-DB6C511CA70C}" type="pres">
      <dgm:prSet presAssocID="{11045ACA-7683-43DA-A65B-A4DA70D2574F}" presName="node" presStyleLbl="node1" presStyleIdx="2" presStyleCnt="3" custScaleX="96453" custScaleY="87722" custLinFactNeighborX="88" custLinFactNeighborY="-1319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FAD75A17-5F86-41D2-BFE7-1359D27B17C8}" type="presOf" srcId="{D41D3AD0-DF7D-49D2-B5BA-D06B5B8655C3}" destId="{87C64FC7-60BF-4BD8-9A42-CCCBAA18B263}" srcOrd="0" destOrd="0" presId="urn:microsoft.com/office/officeart/2005/8/layout/process1"/>
    <dgm:cxn modelId="{D0B8E041-E1E6-44D4-AE40-0D3A024C0087}" type="presOf" srcId="{6389FCB4-CA31-4B8C-BDC7-53B82404C9FB}" destId="{E31ED7FD-97C2-46FB-AD48-37A83EFE4DA4}" srcOrd="0" destOrd="0" presId="urn:microsoft.com/office/officeart/2005/8/layout/process1"/>
    <dgm:cxn modelId="{5E1F8B42-70C6-45EA-AE06-282ACDE1D46B}" type="presOf" srcId="{24FF5294-44A0-45F0-8881-7BB2412DB9C7}" destId="{E1F2EAA2-1856-4FFD-B54E-E203DAEB9E36}" srcOrd="0" destOrd="0" presId="urn:microsoft.com/office/officeart/2005/8/layout/process1"/>
    <dgm:cxn modelId="{24A09F6F-9838-4F5C-B1B7-B2C7827019C3}" srcId="{24FF5294-44A0-45F0-8881-7BB2412DB9C7}" destId="{11045ACA-7683-43DA-A65B-A4DA70D2574F}" srcOrd="2" destOrd="0" parTransId="{8D2AE5ED-2398-4C27-B4D9-66B930D06A8D}" sibTransId="{8F4CF789-E083-46EB-9A84-05C561CF7FE7}"/>
    <dgm:cxn modelId="{34724055-66E1-493E-93B3-0FF7B2619875}" type="presOf" srcId="{AF066558-DC92-4D8D-B394-194C347864C8}" destId="{B283F1A6-EDC4-482B-9F2D-E7EE4EA77B54}" srcOrd="0" destOrd="0" presId="urn:microsoft.com/office/officeart/2005/8/layout/process1"/>
    <dgm:cxn modelId="{0BB2EE56-EAE0-4BE9-B41B-CF10F3E1B57D}" type="presOf" srcId="{31C112A9-FAE8-4B05-982B-F37CFCD9275B}" destId="{579FCCC7-17CA-47EA-89D9-0EEE47D0A768}" srcOrd="1" destOrd="0" presId="urn:microsoft.com/office/officeart/2005/8/layout/process1"/>
    <dgm:cxn modelId="{6B3C5487-171D-4288-BFEF-69197002331E}" type="presOf" srcId="{31C112A9-FAE8-4B05-982B-F37CFCD9275B}" destId="{DD3ACF65-9C0A-43C7-974A-B201972DAEB5}" srcOrd="0" destOrd="0" presId="urn:microsoft.com/office/officeart/2005/8/layout/process1"/>
    <dgm:cxn modelId="{14AD0DB5-DAFB-4220-AC85-5F675AEED230}" type="presOf" srcId="{AF066558-DC92-4D8D-B394-194C347864C8}" destId="{7C14503C-F14C-431E-826F-7D20E851229E}" srcOrd="1" destOrd="0" presId="urn:microsoft.com/office/officeart/2005/8/layout/process1"/>
    <dgm:cxn modelId="{6D6F03E4-A48A-44CC-BD76-50EA5E622692}" type="presOf" srcId="{11045ACA-7683-43DA-A65B-A4DA70D2574F}" destId="{C3248731-FE93-483A-8853-DB6C511CA70C}" srcOrd="0" destOrd="0" presId="urn:microsoft.com/office/officeart/2005/8/layout/process1"/>
    <dgm:cxn modelId="{EA7A64F0-D287-4D75-AD2B-B4607F245E03}" srcId="{24FF5294-44A0-45F0-8881-7BB2412DB9C7}" destId="{6389FCB4-CA31-4B8C-BDC7-53B82404C9FB}" srcOrd="0" destOrd="0" parTransId="{6EDEE8DF-7F10-4CEE-B5BA-6DA7C5404400}" sibTransId="{AF066558-DC92-4D8D-B394-194C347864C8}"/>
    <dgm:cxn modelId="{281D96FF-1CF4-441A-973C-089E20C37F26}" srcId="{24FF5294-44A0-45F0-8881-7BB2412DB9C7}" destId="{D41D3AD0-DF7D-49D2-B5BA-D06B5B8655C3}" srcOrd="1" destOrd="0" parTransId="{5C105E08-5859-43A3-B143-D421D6C20FE7}" sibTransId="{31C112A9-FAE8-4B05-982B-F37CFCD9275B}"/>
    <dgm:cxn modelId="{516FDFB5-F80A-470B-89A3-27F6ABAC1AB7}" type="presParOf" srcId="{E1F2EAA2-1856-4FFD-B54E-E203DAEB9E36}" destId="{E31ED7FD-97C2-46FB-AD48-37A83EFE4DA4}" srcOrd="0" destOrd="0" presId="urn:microsoft.com/office/officeart/2005/8/layout/process1"/>
    <dgm:cxn modelId="{2CA4B5D4-530A-4364-B5DE-3AC564633167}" type="presParOf" srcId="{E1F2EAA2-1856-4FFD-B54E-E203DAEB9E36}" destId="{B283F1A6-EDC4-482B-9F2D-E7EE4EA77B54}" srcOrd="1" destOrd="0" presId="urn:microsoft.com/office/officeart/2005/8/layout/process1"/>
    <dgm:cxn modelId="{8864E118-D08E-425C-9516-8D40DE9A2CDC}" type="presParOf" srcId="{B283F1A6-EDC4-482B-9F2D-E7EE4EA77B54}" destId="{7C14503C-F14C-431E-826F-7D20E851229E}" srcOrd="0" destOrd="0" presId="urn:microsoft.com/office/officeart/2005/8/layout/process1"/>
    <dgm:cxn modelId="{DBD0E005-5F2E-4AE4-9A8A-51178412E742}" type="presParOf" srcId="{E1F2EAA2-1856-4FFD-B54E-E203DAEB9E36}" destId="{87C64FC7-60BF-4BD8-9A42-CCCBAA18B263}" srcOrd="2" destOrd="0" presId="urn:microsoft.com/office/officeart/2005/8/layout/process1"/>
    <dgm:cxn modelId="{74BAA192-091A-4CF0-B01E-CD6CD7CB5289}" type="presParOf" srcId="{E1F2EAA2-1856-4FFD-B54E-E203DAEB9E36}" destId="{DD3ACF65-9C0A-43C7-974A-B201972DAEB5}" srcOrd="3" destOrd="0" presId="urn:microsoft.com/office/officeart/2005/8/layout/process1"/>
    <dgm:cxn modelId="{E3A3F704-5994-404E-95FE-11A1664A1088}" type="presParOf" srcId="{DD3ACF65-9C0A-43C7-974A-B201972DAEB5}" destId="{579FCCC7-17CA-47EA-89D9-0EEE47D0A768}" srcOrd="0" destOrd="0" presId="urn:microsoft.com/office/officeart/2005/8/layout/process1"/>
    <dgm:cxn modelId="{C3C984F1-C7C9-455E-847B-33DD747FAC4D}" type="presParOf" srcId="{E1F2EAA2-1856-4FFD-B54E-E203DAEB9E36}" destId="{C3248731-FE93-483A-8853-DB6C511CA70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F5294-44A0-45F0-8881-7BB2412DB9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41D3AD0-DF7D-49D2-B5BA-D06B5B8655C3}">
      <dgm:prSet phldrT="[Text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Tutor adds Reference Section 3 &amp; Predicted Grades to UCAS                  (Section 1/2 PSM FES)</a:t>
          </a:r>
        </a:p>
      </dgm:t>
    </dgm:pt>
    <dgm:pt modelId="{5C105E08-5859-43A3-B143-D421D6C20FE7}" type="parTrans" cxnId="{281D96FF-1CF4-441A-973C-089E20C37F26}">
      <dgm:prSet/>
      <dgm:spPr/>
      <dgm:t>
        <a:bodyPr/>
        <a:lstStyle/>
        <a:p>
          <a:endParaRPr lang="en-US" sz="1600"/>
        </a:p>
      </dgm:t>
    </dgm:pt>
    <dgm:pt modelId="{31C112A9-FAE8-4B05-982B-F37CFCD9275B}" type="sibTrans" cxnId="{281D96FF-1CF4-441A-973C-089E20C37F26}">
      <dgm:prSet custT="1"/>
      <dgm:spPr>
        <a:solidFill>
          <a:srgbClr val="FFFF00"/>
        </a:solidFill>
        <a:ln>
          <a:solidFill>
            <a:schemeClr val="accent5"/>
          </a:solidFill>
        </a:ln>
      </dgm:spPr>
      <dgm:t>
        <a:bodyPr/>
        <a:lstStyle/>
        <a:p>
          <a:endParaRPr lang="en-US" sz="1600">
            <a:solidFill>
              <a:srgbClr val="FFFF00"/>
            </a:solidFill>
          </a:endParaRPr>
        </a:p>
      </dgm:t>
    </dgm:pt>
    <dgm:pt modelId="{11045ACA-7683-43DA-A65B-A4DA70D2574F}">
      <dgm:prSet phldrT="[Text]" custT="1"/>
      <dgm:spPr>
        <a:solidFill>
          <a:schemeClr val="accent2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Students submits UCAS form – pay and send</a:t>
          </a:r>
        </a:p>
      </dgm:t>
    </dgm:pt>
    <dgm:pt modelId="{8D2AE5ED-2398-4C27-B4D9-66B930D06A8D}" type="parTrans" cxnId="{24A09F6F-9838-4F5C-B1B7-B2C7827019C3}">
      <dgm:prSet/>
      <dgm:spPr/>
      <dgm:t>
        <a:bodyPr/>
        <a:lstStyle/>
        <a:p>
          <a:endParaRPr lang="en-US" sz="1600"/>
        </a:p>
      </dgm:t>
    </dgm:pt>
    <dgm:pt modelId="{8F4CF789-E083-46EB-9A84-05C561CF7FE7}" type="sibTrans" cxnId="{24A09F6F-9838-4F5C-B1B7-B2C7827019C3}">
      <dgm:prSet/>
      <dgm:spPr/>
      <dgm:t>
        <a:bodyPr/>
        <a:lstStyle/>
        <a:p>
          <a:endParaRPr lang="en-US" sz="1600"/>
        </a:p>
      </dgm:t>
    </dgm:pt>
    <dgm:pt modelId="{6389FCB4-CA31-4B8C-BDC7-53B82404C9F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/>
            <a:t>Mrs Starbuck gives go ahead to pupil to upload statement to UCAS </a:t>
          </a:r>
        </a:p>
      </dgm:t>
    </dgm:pt>
    <dgm:pt modelId="{AF066558-DC92-4D8D-B394-194C347864C8}" type="sibTrans" cxnId="{EA7A64F0-D287-4D75-AD2B-B4607F245E03}">
      <dgm:prSet custT="1"/>
      <dgm:spPr>
        <a:solidFill>
          <a:schemeClr val="accent1"/>
        </a:solidFill>
      </dgm:spPr>
      <dgm:t>
        <a:bodyPr/>
        <a:lstStyle/>
        <a:p>
          <a:endParaRPr lang="en-US" sz="1600"/>
        </a:p>
      </dgm:t>
    </dgm:pt>
    <dgm:pt modelId="{6EDEE8DF-7F10-4CEE-B5BA-6DA7C5404400}" type="parTrans" cxnId="{EA7A64F0-D287-4D75-AD2B-B4607F245E03}">
      <dgm:prSet/>
      <dgm:spPr/>
      <dgm:t>
        <a:bodyPr/>
        <a:lstStyle/>
        <a:p>
          <a:endParaRPr lang="en-US" sz="1600"/>
        </a:p>
      </dgm:t>
    </dgm:pt>
    <dgm:pt modelId="{E1F2EAA2-1856-4FFD-B54E-E203DAEB9E36}" type="pres">
      <dgm:prSet presAssocID="{24FF5294-44A0-45F0-8881-7BB2412DB9C7}" presName="Name0" presStyleCnt="0">
        <dgm:presLayoutVars>
          <dgm:dir/>
          <dgm:resizeHandles val="exact"/>
        </dgm:presLayoutVars>
      </dgm:prSet>
      <dgm:spPr/>
    </dgm:pt>
    <dgm:pt modelId="{E31ED7FD-97C2-46FB-AD48-37A83EFE4DA4}" type="pres">
      <dgm:prSet presAssocID="{6389FCB4-CA31-4B8C-BDC7-53B82404C9FB}" presName="node" presStyleLbl="node1" presStyleIdx="0" presStyleCnt="3" custLinFactNeighborX="19610" custLinFactNeighborY="-248">
        <dgm:presLayoutVars>
          <dgm:bulletEnabled val="1"/>
        </dgm:presLayoutVars>
      </dgm:prSet>
      <dgm:spPr/>
    </dgm:pt>
    <dgm:pt modelId="{B283F1A6-EDC4-482B-9F2D-E7EE4EA77B54}" type="pres">
      <dgm:prSet presAssocID="{AF066558-DC92-4D8D-B394-194C347864C8}" presName="sibTrans" presStyleLbl="sibTrans2D1" presStyleIdx="0" presStyleCnt="2"/>
      <dgm:spPr/>
    </dgm:pt>
    <dgm:pt modelId="{7C14503C-F14C-431E-826F-7D20E851229E}" type="pres">
      <dgm:prSet presAssocID="{AF066558-DC92-4D8D-B394-194C347864C8}" presName="connectorText" presStyleLbl="sibTrans2D1" presStyleIdx="0" presStyleCnt="2"/>
      <dgm:spPr/>
    </dgm:pt>
    <dgm:pt modelId="{87C64FC7-60BF-4BD8-9A42-CCCBAA18B263}" type="pres">
      <dgm:prSet presAssocID="{D41D3AD0-DF7D-49D2-B5BA-D06B5B8655C3}" presName="node" presStyleLbl="node1" presStyleIdx="1" presStyleCnt="3" custLinFactNeighborX="16468" custLinFactNeighborY="-563">
        <dgm:presLayoutVars>
          <dgm:bulletEnabled val="1"/>
        </dgm:presLayoutVars>
      </dgm:prSet>
      <dgm:spPr/>
    </dgm:pt>
    <dgm:pt modelId="{DD3ACF65-9C0A-43C7-974A-B201972DAEB5}" type="pres">
      <dgm:prSet presAssocID="{31C112A9-FAE8-4B05-982B-F37CFCD9275B}" presName="sibTrans" presStyleLbl="sibTrans2D1" presStyleIdx="1" presStyleCnt="2"/>
      <dgm:spPr/>
    </dgm:pt>
    <dgm:pt modelId="{579FCCC7-17CA-47EA-89D9-0EEE47D0A768}" type="pres">
      <dgm:prSet presAssocID="{31C112A9-FAE8-4B05-982B-F37CFCD9275B}" presName="connectorText" presStyleLbl="sibTrans2D1" presStyleIdx="1" presStyleCnt="2"/>
      <dgm:spPr/>
    </dgm:pt>
    <dgm:pt modelId="{C3248731-FE93-483A-8853-DB6C511CA70C}" type="pres">
      <dgm:prSet presAssocID="{11045ACA-7683-43DA-A65B-A4DA70D2574F}" presName="node" presStyleLbl="node1" presStyleIdx="2" presStyleCnt="3">
        <dgm:presLayoutVars>
          <dgm:bulletEnabled val="1"/>
        </dgm:presLayoutVars>
      </dgm:prSet>
      <dgm:spPr/>
    </dgm:pt>
  </dgm:ptLst>
  <dgm:cxnLst>
    <dgm:cxn modelId="{FAD75A17-5F86-41D2-BFE7-1359D27B17C8}" type="presOf" srcId="{D41D3AD0-DF7D-49D2-B5BA-D06B5B8655C3}" destId="{87C64FC7-60BF-4BD8-9A42-CCCBAA18B263}" srcOrd="0" destOrd="0" presId="urn:microsoft.com/office/officeart/2005/8/layout/process1"/>
    <dgm:cxn modelId="{D0B8E041-E1E6-44D4-AE40-0D3A024C0087}" type="presOf" srcId="{6389FCB4-CA31-4B8C-BDC7-53B82404C9FB}" destId="{E31ED7FD-97C2-46FB-AD48-37A83EFE4DA4}" srcOrd="0" destOrd="0" presId="urn:microsoft.com/office/officeart/2005/8/layout/process1"/>
    <dgm:cxn modelId="{5E1F8B42-70C6-45EA-AE06-282ACDE1D46B}" type="presOf" srcId="{24FF5294-44A0-45F0-8881-7BB2412DB9C7}" destId="{E1F2EAA2-1856-4FFD-B54E-E203DAEB9E36}" srcOrd="0" destOrd="0" presId="urn:microsoft.com/office/officeart/2005/8/layout/process1"/>
    <dgm:cxn modelId="{24A09F6F-9838-4F5C-B1B7-B2C7827019C3}" srcId="{24FF5294-44A0-45F0-8881-7BB2412DB9C7}" destId="{11045ACA-7683-43DA-A65B-A4DA70D2574F}" srcOrd="2" destOrd="0" parTransId="{8D2AE5ED-2398-4C27-B4D9-66B930D06A8D}" sibTransId="{8F4CF789-E083-46EB-9A84-05C561CF7FE7}"/>
    <dgm:cxn modelId="{34724055-66E1-493E-93B3-0FF7B2619875}" type="presOf" srcId="{AF066558-DC92-4D8D-B394-194C347864C8}" destId="{B283F1A6-EDC4-482B-9F2D-E7EE4EA77B54}" srcOrd="0" destOrd="0" presId="urn:microsoft.com/office/officeart/2005/8/layout/process1"/>
    <dgm:cxn modelId="{0BB2EE56-EAE0-4BE9-B41B-CF10F3E1B57D}" type="presOf" srcId="{31C112A9-FAE8-4B05-982B-F37CFCD9275B}" destId="{579FCCC7-17CA-47EA-89D9-0EEE47D0A768}" srcOrd="1" destOrd="0" presId="urn:microsoft.com/office/officeart/2005/8/layout/process1"/>
    <dgm:cxn modelId="{6B3C5487-171D-4288-BFEF-69197002331E}" type="presOf" srcId="{31C112A9-FAE8-4B05-982B-F37CFCD9275B}" destId="{DD3ACF65-9C0A-43C7-974A-B201972DAEB5}" srcOrd="0" destOrd="0" presId="urn:microsoft.com/office/officeart/2005/8/layout/process1"/>
    <dgm:cxn modelId="{14AD0DB5-DAFB-4220-AC85-5F675AEED230}" type="presOf" srcId="{AF066558-DC92-4D8D-B394-194C347864C8}" destId="{7C14503C-F14C-431E-826F-7D20E851229E}" srcOrd="1" destOrd="0" presId="urn:microsoft.com/office/officeart/2005/8/layout/process1"/>
    <dgm:cxn modelId="{6D6F03E4-A48A-44CC-BD76-50EA5E622692}" type="presOf" srcId="{11045ACA-7683-43DA-A65B-A4DA70D2574F}" destId="{C3248731-FE93-483A-8853-DB6C511CA70C}" srcOrd="0" destOrd="0" presId="urn:microsoft.com/office/officeart/2005/8/layout/process1"/>
    <dgm:cxn modelId="{EA7A64F0-D287-4D75-AD2B-B4607F245E03}" srcId="{24FF5294-44A0-45F0-8881-7BB2412DB9C7}" destId="{6389FCB4-CA31-4B8C-BDC7-53B82404C9FB}" srcOrd="0" destOrd="0" parTransId="{6EDEE8DF-7F10-4CEE-B5BA-6DA7C5404400}" sibTransId="{AF066558-DC92-4D8D-B394-194C347864C8}"/>
    <dgm:cxn modelId="{281D96FF-1CF4-441A-973C-089E20C37F26}" srcId="{24FF5294-44A0-45F0-8881-7BB2412DB9C7}" destId="{D41D3AD0-DF7D-49D2-B5BA-D06B5B8655C3}" srcOrd="1" destOrd="0" parTransId="{5C105E08-5859-43A3-B143-D421D6C20FE7}" sibTransId="{31C112A9-FAE8-4B05-982B-F37CFCD9275B}"/>
    <dgm:cxn modelId="{516FDFB5-F80A-470B-89A3-27F6ABAC1AB7}" type="presParOf" srcId="{E1F2EAA2-1856-4FFD-B54E-E203DAEB9E36}" destId="{E31ED7FD-97C2-46FB-AD48-37A83EFE4DA4}" srcOrd="0" destOrd="0" presId="urn:microsoft.com/office/officeart/2005/8/layout/process1"/>
    <dgm:cxn modelId="{2CA4B5D4-530A-4364-B5DE-3AC564633167}" type="presParOf" srcId="{E1F2EAA2-1856-4FFD-B54E-E203DAEB9E36}" destId="{B283F1A6-EDC4-482B-9F2D-E7EE4EA77B54}" srcOrd="1" destOrd="0" presId="urn:microsoft.com/office/officeart/2005/8/layout/process1"/>
    <dgm:cxn modelId="{8864E118-D08E-425C-9516-8D40DE9A2CDC}" type="presParOf" srcId="{B283F1A6-EDC4-482B-9F2D-E7EE4EA77B54}" destId="{7C14503C-F14C-431E-826F-7D20E851229E}" srcOrd="0" destOrd="0" presId="urn:microsoft.com/office/officeart/2005/8/layout/process1"/>
    <dgm:cxn modelId="{DBD0E005-5F2E-4AE4-9A8A-51178412E742}" type="presParOf" srcId="{E1F2EAA2-1856-4FFD-B54E-E203DAEB9E36}" destId="{87C64FC7-60BF-4BD8-9A42-CCCBAA18B263}" srcOrd="2" destOrd="0" presId="urn:microsoft.com/office/officeart/2005/8/layout/process1"/>
    <dgm:cxn modelId="{74BAA192-091A-4CF0-B01E-CD6CD7CB5289}" type="presParOf" srcId="{E1F2EAA2-1856-4FFD-B54E-E203DAEB9E36}" destId="{DD3ACF65-9C0A-43C7-974A-B201972DAEB5}" srcOrd="3" destOrd="0" presId="urn:microsoft.com/office/officeart/2005/8/layout/process1"/>
    <dgm:cxn modelId="{E3A3F704-5994-404E-95FE-11A1664A1088}" type="presParOf" srcId="{DD3ACF65-9C0A-43C7-974A-B201972DAEB5}" destId="{579FCCC7-17CA-47EA-89D9-0EEE47D0A768}" srcOrd="0" destOrd="0" presId="urn:microsoft.com/office/officeart/2005/8/layout/process1"/>
    <dgm:cxn modelId="{C3C984F1-C7C9-455E-847B-33DD747FAC4D}" type="presParOf" srcId="{E1F2EAA2-1856-4FFD-B54E-E203DAEB9E36}" destId="{C3248731-FE93-483A-8853-DB6C511CA70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FF5294-44A0-45F0-8881-7BB2412DB9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389FCB4-CA31-4B8C-BDC7-53B82404C9F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/>
            <a:t>Mrs Starbuck checks and signs off statement </a:t>
          </a:r>
        </a:p>
      </dgm:t>
    </dgm:pt>
    <dgm:pt modelId="{6EDEE8DF-7F10-4CEE-B5BA-6DA7C5404400}" type="parTrans" cxnId="{EA7A64F0-D287-4D75-AD2B-B4607F245E03}">
      <dgm:prSet/>
      <dgm:spPr/>
      <dgm:t>
        <a:bodyPr/>
        <a:lstStyle/>
        <a:p>
          <a:endParaRPr lang="en-US" sz="1600"/>
        </a:p>
      </dgm:t>
    </dgm:pt>
    <dgm:pt modelId="{AF066558-DC92-4D8D-B394-194C347864C8}" type="sibTrans" cxnId="{EA7A64F0-D287-4D75-AD2B-B4607F245E03}">
      <dgm:prSet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endParaRPr lang="en-US" sz="1600"/>
        </a:p>
      </dgm:t>
    </dgm:pt>
    <dgm:pt modelId="{D41D3AD0-DF7D-49D2-B5BA-D06B5B8655C3}">
      <dgm:prSet phldrT="[Text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Tutor informs Mrs Starbuck</a:t>
          </a:r>
        </a:p>
      </dgm:t>
    </dgm:pt>
    <dgm:pt modelId="{5C105E08-5859-43A3-B143-D421D6C20FE7}" type="parTrans" cxnId="{281D96FF-1CF4-441A-973C-089E20C37F26}">
      <dgm:prSet/>
      <dgm:spPr/>
      <dgm:t>
        <a:bodyPr/>
        <a:lstStyle/>
        <a:p>
          <a:endParaRPr lang="en-US" sz="1600"/>
        </a:p>
      </dgm:t>
    </dgm:pt>
    <dgm:pt modelId="{31C112A9-FAE8-4B05-982B-F37CFCD9275B}" type="sibTrans" cxnId="{281D96FF-1CF4-441A-973C-089E20C37F26}">
      <dgm:prSet custT="1"/>
      <dgm:spPr>
        <a:solidFill>
          <a:srgbClr val="FFFF00"/>
        </a:solidFill>
        <a:ln>
          <a:solidFill>
            <a:schemeClr val="accent5"/>
          </a:solidFill>
        </a:ln>
      </dgm:spPr>
      <dgm:t>
        <a:bodyPr/>
        <a:lstStyle/>
        <a:p>
          <a:endParaRPr lang="en-US" sz="1600">
            <a:solidFill>
              <a:srgbClr val="FFFF00"/>
            </a:solidFill>
          </a:endParaRPr>
        </a:p>
      </dgm:t>
    </dgm:pt>
    <dgm:pt modelId="{11045ACA-7683-43DA-A65B-A4DA70D2574F}">
      <dgm:prSet phldrT="[Text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Tutor approves statement</a:t>
          </a:r>
        </a:p>
      </dgm:t>
    </dgm:pt>
    <dgm:pt modelId="{8D2AE5ED-2398-4C27-B4D9-66B930D06A8D}" type="parTrans" cxnId="{24A09F6F-9838-4F5C-B1B7-B2C7827019C3}">
      <dgm:prSet/>
      <dgm:spPr/>
      <dgm:t>
        <a:bodyPr/>
        <a:lstStyle/>
        <a:p>
          <a:endParaRPr lang="en-US" sz="1600"/>
        </a:p>
      </dgm:t>
    </dgm:pt>
    <dgm:pt modelId="{8F4CF789-E083-46EB-9A84-05C561CF7FE7}" type="sibTrans" cxnId="{24A09F6F-9838-4F5C-B1B7-B2C7827019C3}">
      <dgm:prSet/>
      <dgm:spPr/>
      <dgm:t>
        <a:bodyPr/>
        <a:lstStyle/>
        <a:p>
          <a:endParaRPr lang="en-US" sz="1600"/>
        </a:p>
      </dgm:t>
    </dgm:pt>
    <dgm:pt modelId="{E1F2EAA2-1856-4FFD-B54E-E203DAEB9E36}" type="pres">
      <dgm:prSet presAssocID="{24FF5294-44A0-45F0-8881-7BB2412DB9C7}" presName="Name0" presStyleCnt="0">
        <dgm:presLayoutVars>
          <dgm:dir/>
          <dgm:resizeHandles val="exact"/>
        </dgm:presLayoutVars>
      </dgm:prSet>
      <dgm:spPr/>
    </dgm:pt>
    <dgm:pt modelId="{E31ED7FD-97C2-46FB-AD48-37A83EFE4DA4}" type="pres">
      <dgm:prSet presAssocID="{6389FCB4-CA31-4B8C-BDC7-53B82404C9FB}" presName="node" presStyleLbl="node1" presStyleIdx="0" presStyleCnt="3" custLinFactNeighborX="23275" custLinFactNeighborY="-2708">
        <dgm:presLayoutVars>
          <dgm:bulletEnabled val="1"/>
        </dgm:presLayoutVars>
      </dgm:prSet>
      <dgm:spPr/>
    </dgm:pt>
    <dgm:pt modelId="{B283F1A6-EDC4-482B-9F2D-E7EE4EA77B54}" type="pres">
      <dgm:prSet presAssocID="{AF066558-DC92-4D8D-B394-194C347864C8}" presName="sibTrans" presStyleLbl="sibTrans2D1" presStyleIdx="0" presStyleCnt="2" custAng="10800000"/>
      <dgm:spPr/>
    </dgm:pt>
    <dgm:pt modelId="{7C14503C-F14C-431E-826F-7D20E851229E}" type="pres">
      <dgm:prSet presAssocID="{AF066558-DC92-4D8D-B394-194C347864C8}" presName="connectorText" presStyleLbl="sibTrans2D1" presStyleIdx="0" presStyleCnt="2"/>
      <dgm:spPr/>
    </dgm:pt>
    <dgm:pt modelId="{87C64FC7-60BF-4BD8-9A42-CCCBAA18B263}" type="pres">
      <dgm:prSet presAssocID="{D41D3AD0-DF7D-49D2-B5BA-D06B5B8655C3}" presName="node" presStyleLbl="node1" presStyleIdx="1" presStyleCnt="3" custLinFactNeighborX="18489" custLinFactNeighborY="468">
        <dgm:presLayoutVars>
          <dgm:bulletEnabled val="1"/>
        </dgm:presLayoutVars>
      </dgm:prSet>
      <dgm:spPr/>
    </dgm:pt>
    <dgm:pt modelId="{DD3ACF65-9C0A-43C7-974A-B201972DAEB5}" type="pres">
      <dgm:prSet presAssocID="{31C112A9-FAE8-4B05-982B-F37CFCD9275B}" presName="sibTrans" presStyleLbl="sibTrans2D1" presStyleIdx="1" presStyleCnt="2" custAng="10800000"/>
      <dgm:spPr/>
    </dgm:pt>
    <dgm:pt modelId="{579FCCC7-17CA-47EA-89D9-0EEE47D0A768}" type="pres">
      <dgm:prSet presAssocID="{31C112A9-FAE8-4B05-982B-F37CFCD9275B}" presName="connectorText" presStyleLbl="sibTrans2D1" presStyleIdx="1" presStyleCnt="2"/>
      <dgm:spPr/>
    </dgm:pt>
    <dgm:pt modelId="{C3248731-FE93-483A-8853-DB6C511CA70C}" type="pres">
      <dgm:prSet presAssocID="{11045ACA-7683-43DA-A65B-A4DA70D2574F}" presName="node" presStyleLbl="node1" presStyleIdx="2" presStyleCnt="3" custScaleX="97809" custScaleY="91714" custLinFactNeighborX="837" custLinFactNeighborY="2571">
        <dgm:presLayoutVars>
          <dgm:bulletEnabled val="1"/>
        </dgm:presLayoutVars>
      </dgm:prSet>
      <dgm:spPr/>
    </dgm:pt>
  </dgm:ptLst>
  <dgm:cxnLst>
    <dgm:cxn modelId="{FAD75A17-5F86-41D2-BFE7-1359D27B17C8}" type="presOf" srcId="{D41D3AD0-DF7D-49D2-B5BA-D06B5B8655C3}" destId="{87C64FC7-60BF-4BD8-9A42-CCCBAA18B263}" srcOrd="0" destOrd="0" presId="urn:microsoft.com/office/officeart/2005/8/layout/process1"/>
    <dgm:cxn modelId="{D0B8E041-E1E6-44D4-AE40-0D3A024C0087}" type="presOf" srcId="{6389FCB4-CA31-4B8C-BDC7-53B82404C9FB}" destId="{E31ED7FD-97C2-46FB-AD48-37A83EFE4DA4}" srcOrd="0" destOrd="0" presId="urn:microsoft.com/office/officeart/2005/8/layout/process1"/>
    <dgm:cxn modelId="{5E1F8B42-70C6-45EA-AE06-282ACDE1D46B}" type="presOf" srcId="{24FF5294-44A0-45F0-8881-7BB2412DB9C7}" destId="{E1F2EAA2-1856-4FFD-B54E-E203DAEB9E36}" srcOrd="0" destOrd="0" presId="urn:microsoft.com/office/officeart/2005/8/layout/process1"/>
    <dgm:cxn modelId="{24A09F6F-9838-4F5C-B1B7-B2C7827019C3}" srcId="{24FF5294-44A0-45F0-8881-7BB2412DB9C7}" destId="{11045ACA-7683-43DA-A65B-A4DA70D2574F}" srcOrd="2" destOrd="0" parTransId="{8D2AE5ED-2398-4C27-B4D9-66B930D06A8D}" sibTransId="{8F4CF789-E083-46EB-9A84-05C561CF7FE7}"/>
    <dgm:cxn modelId="{34724055-66E1-493E-93B3-0FF7B2619875}" type="presOf" srcId="{AF066558-DC92-4D8D-B394-194C347864C8}" destId="{B283F1A6-EDC4-482B-9F2D-E7EE4EA77B54}" srcOrd="0" destOrd="0" presId="urn:microsoft.com/office/officeart/2005/8/layout/process1"/>
    <dgm:cxn modelId="{0BB2EE56-EAE0-4BE9-B41B-CF10F3E1B57D}" type="presOf" srcId="{31C112A9-FAE8-4B05-982B-F37CFCD9275B}" destId="{579FCCC7-17CA-47EA-89D9-0EEE47D0A768}" srcOrd="1" destOrd="0" presId="urn:microsoft.com/office/officeart/2005/8/layout/process1"/>
    <dgm:cxn modelId="{6B3C5487-171D-4288-BFEF-69197002331E}" type="presOf" srcId="{31C112A9-FAE8-4B05-982B-F37CFCD9275B}" destId="{DD3ACF65-9C0A-43C7-974A-B201972DAEB5}" srcOrd="0" destOrd="0" presId="urn:microsoft.com/office/officeart/2005/8/layout/process1"/>
    <dgm:cxn modelId="{14AD0DB5-DAFB-4220-AC85-5F675AEED230}" type="presOf" srcId="{AF066558-DC92-4D8D-B394-194C347864C8}" destId="{7C14503C-F14C-431E-826F-7D20E851229E}" srcOrd="1" destOrd="0" presId="urn:microsoft.com/office/officeart/2005/8/layout/process1"/>
    <dgm:cxn modelId="{6D6F03E4-A48A-44CC-BD76-50EA5E622692}" type="presOf" srcId="{11045ACA-7683-43DA-A65B-A4DA70D2574F}" destId="{C3248731-FE93-483A-8853-DB6C511CA70C}" srcOrd="0" destOrd="0" presId="urn:microsoft.com/office/officeart/2005/8/layout/process1"/>
    <dgm:cxn modelId="{EA7A64F0-D287-4D75-AD2B-B4607F245E03}" srcId="{24FF5294-44A0-45F0-8881-7BB2412DB9C7}" destId="{6389FCB4-CA31-4B8C-BDC7-53B82404C9FB}" srcOrd="0" destOrd="0" parTransId="{6EDEE8DF-7F10-4CEE-B5BA-6DA7C5404400}" sibTransId="{AF066558-DC92-4D8D-B394-194C347864C8}"/>
    <dgm:cxn modelId="{281D96FF-1CF4-441A-973C-089E20C37F26}" srcId="{24FF5294-44A0-45F0-8881-7BB2412DB9C7}" destId="{D41D3AD0-DF7D-49D2-B5BA-D06B5B8655C3}" srcOrd="1" destOrd="0" parTransId="{5C105E08-5859-43A3-B143-D421D6C20FE7}" sibTransId="{31C112A9-FAE8-4B05-982B-F37CFCD9275B}"/>
    <dgm:cxn modelId="{516FDFB5-F80A-470B-89A3-27F6ABAC1AB7}" type="presParOf" srcId="{E1F2EAA2-1856-4FFD-B54E-E203DAEB9E36}" destId="{E31ED7FD-97C2-46FB-AD48-37A83EFE4DA4}" srcOrd="0" destOrd="0" presId="urn:microsoft.com/office/officeart/2005/8/layout/process1"/>
    <dgm:cxn modelId="{2CA4B5D4-530A-4364-B5DE-3AC564633167}" type="presParOf" srcId="{E1F2EAA2-1856-4FFD-B54E-E203DAEB9E36}" destId="{B283F1A6-EDC4-482B-9F2D-E7EE4EA77B54}" srcOrd="1" destOrd="0" presId="urn:microsoft.com/office/officeart/2005/8/layout/process1"/>
    <dgm:cxn modelId="{8864E118-D08E-425C-9516-8D40DE9A2CDC}" type="presParOf" srcId="{B283F1A6-EDC4-482B-9F2D-E7EE4EA77B54}" destId="{7C14503C-F14C-431E-826F-7D20E851229E}" srcOrd="0" destOrd="0" presId="urn:microsoft.com/office/officeart/2005/8/layout/process1"/>
    <dgm:cxn modelId="{DBD0E005-5F2E-4AE4-9A8A-51178412E742}" type="presParOf" srcId="{E1F2EAA2-1856-4FFD-B54E-E203DAEB9E36}" destId="{87C64FC7-60BF-4BD8-9A42-CCCBAA18B263}" srcOrd="2" destOrd="0" presId="urn:microsoft.com/office/officeart/2005/8/layout/process1"/>
    <dgm:cxn modelId="{74BAA192-091A-4CF0-B01E-CD6CD7CB5289}" type="presParOf" srcId="{E1F2EAA2-1856-4FFD-B54E-E203DAEB9E36}" destId="{DD3ACF65-9C0A-43C7-974A-B201972DAEB5}" srcOrd="3" destOrd="0" presId="urn:microsoft.com/office/officeart/2005/8/layout/process1"/>
    <dgm:cxn modelId="{E3A3F704-5994-404E-95FE-11A1664A1088}" type="presParOf" srcId="{DD3ACF65-9C0A-43C7-974A-B201972DAEB5}" destId="{579FCCC7-17CA-47EA-89D9-0EEE47D0A768}" srcOrd="0" destOrd="0" presId="urn:microsoft.com/office/officeart/2005/8/layout/process1"/>
    <dgm:cxn modelId="{C3C984F1-C7C9-455E-847B-33DD747FAC4D}" type="presParOf" srcId="{E1F2EAA2-1856-4FFD-B54E-E203DAEB9E36}" destId="{C3248731-FE93-483A-8853-DB6C511CA70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FF5294-44A0-45F0-8881-7BB2412DB9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41D3AD0-DF7D-49D2-B5BA-D06B5B8655C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/>
            <a:t>Changes complete and form resubmitted by pupil</a:t>
          </a:r>
        </a:p>
      </dgm:t>
    </dgm:pt>
    <dgm:pt modelId="{5C105E08-5859-43A3-B143-D421D6C20FE7}" type="parTrans" cxnId="{281D96FF-1CF4-441A-973C-089E20C37F26}">
      <dgm:prSet/>
      <dgm:spPr/>
      <dgm:t>
        <a:bodyPr/>
        <a:lstStyle/>
        <a:p>
          <a:endParaRPr lang="en-US" sz="1600"/>
        </a:p>
      </dgm:t>
    </dgm:pt>
    <dgm:pt modelId="{31C112A9-FAE8-4B05-982B-F37CFCD9275B}" type="sibTrans" cxnId="{281D96FF-1CF4-441A-973C-089E20C37F26}">
      <dgm:prSet custT="1"/>
      <dgm:spPr>
        <a:solidFill>
          <a:schemeClr val="accent1"/>
        </a:solidFill>
        <a:ln>
          <a:solidFill>
            <a:schemeClr val="accent5"/>
          </a:solidFill>
        </a:ln>
      </dgm:spPr>
      <dgm:t>
        <a:bodyPr/>
        <a:lstStyle/>
        <a:p>
          <a:endParaRPr lang="en-US" sz="1600">
            <a:solidFill>
              <a:srgbClr val="FFFF00"/>
            </a:solidFill>
          </a:endParaRPr>
        </a:p>
      </dgm:t>
    </dgm:pt>
    <dgm:pt modelId="{11045ACA-7683-43DA-A65B-A4DA70D2574F}">
      <dgm:prSet phldrT="[Text]" custT="1"/>
      <dgm:spPr>
        <a:solidFill>
          <a:schemeClr val="accent1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If </a:t>
          </a:r>
          <a:r>
            <a:rPr lang="en-US" sz="1600" b="1" u="sng" dirty="0">
              <a:solidFill>
                <a:schemeClr val="bg1"/>
              </a:solidFill>
            </a:rPr>
            <a:t>changes required</a:t>
          </a:r>
          <a:r>
            <a:rPr lang="en-US" sz="1600" dirty="0">
              <a:solidFill>
                <a:schemeClr val="bg1"/>
              </a:solidFill>
            </a:rPr>
            <a:t>, form returned to pupil</a:t>
          </a:r>
        </a:p>
      </dgm:t>
    </dgm:pt>
    <dgm:pt modelId="{8D2AE5ED-2398-4C27-B4D9-66B930D06A8D}" type="parTrans" cxnId="{24A09F6F-9838-4F5C-B1B7-B2C7827019C3}">
      <dgm:prSet/>
      <dgm:spPr/>
      <dgm:t>
        <a:bodyPr/>
        <a:lstStyle/>
        <a:p>
          <a:endParaRPr lang="en-US" sz="1600"/>
        </a:p>
      </dgm:t>
    </dgm:pt>
    <dgm:pt modelId="{8F4CF789-E083-46EB-9A84-05C561CF7FE7}" type="sibTrans" cxnId="{24A09F6F-9838-4F5C-B1B7-B2C7827019C3}">
      <dgm:prSet/>
      <dgm:spPr/>
      <dgm:t>
        <a:bodyPr/>
        <a:lstStyle/>
        <a:p>
          <a:endParaRPr lang="en-US" sz="1600"/>
        </a:p>
      </dgm:t>
    </dgm:pt>
    <dgm:pt modelId="{6389FCB4-CA31-4B8C-BDC7-53B82404C9F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500" b="1"/>
            <a:t>Interview Invite / OFFERS</a:t>
          </a:r>
          <a:r>
            <a:rPr lang="en-US" sz="2500" b="1" dirty="0"/>
            <a:t>! </a:t>
          </a:r>
        </a:p>
      </dgm:t>
    </dgm:pt>
    <dgm:pt modelId="{AF066558-DC92-4D8D-B394-194C347864C8}" type="sibTrans" cxnId="{EA7A64F0-D287-4D75-AD2B-B4607F245E03}">
      <dgm:prSet custT="1"/>
      <dgm:spPr>
        <a:solidFill>
          <a:srgbClr val="C00000"/>
        </a:solidFill>
      </dgm:spPr>
      <dgm:t>
        <a:bodyPr/>
        <a:lstStyle/>
        <a:p>
          <a:endParaRPr lang="en-US" sz="1600"/>
        </a:p>
      </dgm:t>
    </dgm:pt>
    <dgm:pt modelId="{6EDEE8DF-7F10-4CEE-B5BA-6DA7C5404400}" type="parTrans" cxnId="{EA7A64F0-D287-4D75-AD2B-B4607F245E03}">
      <dgm:prSet/>
      <dgm:spPr/>
      <dgm:t>
        <a:bodyPr/>
        <a:lstStyle/>
        <a:p>
          <a:endParaRPr lang="en-US" sz="1600"/>
        </a:p>
      </dgm:t>
    </dgm:pt>
    <dgm:pt modelId="{E1F2EAA2-1856-4FFD-B54E-E203DAEB9E36}" type="pres">
      <dgm:prSet presAssocID="{24FF5294-44A0-45F0-8881-7BB2412DB9C7}" presName="Name0" presStyleCnt="0">
        <dgm:presLayoutVars>
          <dgm:dir/>
          <dgm:resizeHandles val="exact"/>
        </dgm:presLayoutVars>
      </dgm:prSet>
      <dgm:spPr/>
    </dgm:pt>
    <dgm:pt modelId="{E31ED7FD-97C2-46FB-AD48-37A83EFE4DA4}" type="pres">
      <dgm:prSet presAssocID="{6389FCB4-CA31-4B8C-BDC7-53B82404C9FB}" presName="node" presStyleLbl="node1" presStyleIdx="0" presStyleCnt="3" custLinFactNeighborX="10140" custLinFactNeighborY="-2103">
        <dgm:presLayoutVars>
          <dgm:bulletEnabled val="1"/>
        </dgm:presLayoutVars>
      </dgm:prSet>
      <dgm:spPr/>
    </dgm:pt>
    <dgm:pt modelId="{B283F1A6-EDC4-482B-9F2D-E7EE4EA77B54}" type="pres">
      <dgm:prSet presAssocID="{AF066558-DC92-4D8D-B394-194C347864C8}" presName="sibTrans" presStyleLbl="sibTrans2D1" presStyleIdx="0" presStyleCnt="2" custAng="16200000" custFlipVert="1" custFlipHor="1" custScaleX="78439" custScaleY="69508" custLinFactX="500000" custLinFactNeighborX="545947" custLinFactNeighborY="-15351"/>
      <dgm:spPr/>
    </dgm:pt>
    <dgm:pt modelId="{7C14503C-F14C-431E-826F-7D20E851229E}" type="pres">
      <dgm:prSet presAssocID="{AF066558-DC92-4D8D-B394-194C347864C8}" presName="connectorText" presStyleLbl="sibTrans2D1" presStyleIdx="0" presStyleCnt="2"/>
      <dgm:spPr/>
    </dgm:pt>
    <dgm:pt modelId="{87C64FC7-60BF-4BD8-9A42-CCCBAA18B263}" type="pres">
      <dgm:prSet presAssocID="{D41D3AD0-DF7D-49D2-B5BA-D06B5B8655C3}" presName="node" presStyleLbl="node1" presStyleIdx="1" presStyleCnt="3" custLinFactNeighborX="5298" custLinFactNeighborY="-361">
        <dgm:presLayoutVars>
          <dgm:bulletEnabled val="1"/>
        </dgm:presLayoutVars>
      </dgm:prSet>
      <dgm:spPr/>
    </dgm:pt>
    <dgm:pt modelId="{DD3ACF65-9C0A-43C7-974A-B201972DAEB5}" type="pres">
      <dgm:prSet presAssocID="{31C112A9-FAE8-4B05-982B-F37CFCD9275B}" presName="sibTrans" presStyleLbl="sibTrans2D1" presStyleIdx="1" presStyleCnt="2" custAng="10800000" custLinFactNeighborX="-1766" custLinFactNeighborY="-3413"/>
      <dgm:spPr/>
    </dgm:pt>
    <dgm:pt modelId="{579FCCC7-17CA-47EA-89D9-0EEE47D0A768}" type="pres">
      <dgm:prSet presAssocID="{31C112A9-FAE8-4B05-982B-F37CFCD9275B}" presName="connectorText" presStyleLbl="sibTrans2D1" presStyleIdx="1" presStyleCnt="2"/>
      <dgm:spPr/>
    </dgm:pt>
    <dgm:pt modelId="{C3248731-FE93-483A-8853-DB6C511CA70C}" type="pres">
      <dgm:prSet presAssocID="{11045ACA-7683-43DA-A65B-A4DA70D2574F}" presName="node" presStyleLbl="node1" presStyleIdx="2" presStyleCnt="3">
        <dgm:presLayoutVars>
          <dgm:bulletEnabled val="1"/>
        </dgm:presLayoutVars>
      </dgm:prSet>
      <dgm:spPr/>
    </dgm:pt>
  </dgm:ptLst>
  <dgm:cxnLst>
    <dgm:cxn modelId="{FAD75A17-5F86-41D2-BFE7-1359D27B17C8}" type="presOf" srcId="{D41D3AD0-DF7D-49D2-B5BA-D06B5B8655C3}" destId="{87C64FC7-60BF-4BD8-9A42-CCCBAA18B263}" srcOrd="0" destOrd="0" presId="urn:microsoft.com/office/officeart/2005/8/layout/process1"/>
    <dgm:cxn modelId="{D0B8E041-E1E6-44D4-AE40-0D3A024C0087}" type="presOf" srcId="{6389FCB4-CA31-4B8C-BDC7-53B82404C9FB}" destId="{E31ED7FD-97C2-46FB-AD48-37A83EFE4DA4}" srcOrd="0" destOrd="0" presId="urn:microsoft.com/office/officeart/2005/8/layout/process1"/>
    <dgm:cxn modelId="{5E1F8B42-70C6-45EA-AE06-282ACDE1D46B}" type="presOf" srcId="{24FF5294-44A0-45F0-8881-7BB2412DB9C7}" destId="{E1F2EAA2-1856-4FFD-B54E-E203DAEB9E36}" srcOrd="0" destOrd="0" presId="urn:microsoft.com/office/officeart/2005/8/layout/process1"/>
    <dgm:cxn modelId="{24A09F6F-9838-4F5C-B1B7-B2C7827019C3}" srcId="{24FF5294-44A0-45F0-8881-7BB2412DB9C7}" destId="{11045ACA-7683-43DA-A65B-A4DA70D2574F}" srcOrd="2" destOrd="0" parTransId="{8D2AE5ED-2398-4C27-B4D9-66B930D06A8D}" sibTransId="{8F4CF789-E083-46EB-9A84-05C561CF7FE7}"/>
    <dgm:cxn modelId="{34724055-66E1-493E-93B3-0FF7B2619875}" type="presOf" srcId="{AF066558-DC92-4D8D-B394-194C347864C8}" destId="{B283F1A6-EDC4-482B-9F2D-E7EE4EA77B54}" srcOrd="0" destOrd="0" presId="urn:microsoft.com/office/officeart/2005/8/layout/process1"/>
    <dgm:cxn modelId="{0BB2EE56-EAE0-4BE9-B41B-CF10F3E1B57D}" type="presOf" srcId="{31C112A9-FAE8-4B05-982B-F37CFCD9275B}" destId="{579FCCC7-17CA-47EA-89D9-0EEE47D0A768}" srcOrd="1" destOrd="0" presId="urn:microsoft.com/office/officeart/2005/8/layout/process1"/>
    <dgm:cxn modelId="{6B3C5487-171D-4288-BFEF-69197002331E}" type="presOf" srcId="{31C112A9-FAE8-4B05-982B-F37CFCD9275B}" destId="{DD3ACF65-9C0A-43C7-974A-B201972DAEB5}" srcOrd="0" destOrd="0" presId="urn:microsoft.com/office/officeart/2005/8/layout/process1"/>
    <dgm:cxn modelId="{14AD0DB5-DAFB-4220-AC85-5F675AEED230}" type="presOf" srcId="{AF066558-DC92-4D8D-B394-194C347864C8}" destId="{7C14503C-F14C-431E-826F-7D20E851229E}" srcOrd="1" destOrd="0" presId="urn:microsoft.com/office/officeart/2005/8/layout/process1"/>
    <dgm:cxn modelId="{6D6F03E4-A48A-44CC-BD76-50EA5E622692}" type="presOf" srcId="{11045ACA-7683-43DA-A65B-A4DA70D2574F}" destId="{C3248731-FE93-483A-8853-DB6C511CA70C}" srcOrd="0" destOrd="0" presId="urn:microsoft.com/office/officeart/2005/8/layout/process1"/>
    <dgm:cxn modelId="{EA7A64F0-D287-4D75-AD2B-B4607F245E03}" srcId="{24FF5294-44A0-45F0-8881-7BB2412DB9C7}" destId="{6389FCB4-CA31-4B8C-BDC7-53B82404C9FB}" srcOrd="0" destOrd="0" parTransId="{6EDEE8DF-7F10-4CEE-B5BA-6DA7C5404400}" sibTransId="{AF066558-DC92-4D8D-B394-194C347864C8}"/>
    <dgm:cxn modelId="{281D96FF-1CF4-441A-973C-089E20C37F26}" srcId="{24FF5294-44A0-45F0-8881-7BB2412DB9C7}" destId="{D41D3AD0-DF7D-49D2-B5BA-D06B5B8655C3}" srcOrd="1" destOrd="0" parTransId="{5C105E08-5859-43A3-B143-D421D6C20FE7}" sibTransId="{31C112A9-FAE8-4B05-982B-F37CFCD9275B}"/>
    <dgm:cxn modelId="{516FDFB5-F80A-470B-89A3-27F6ABAC1AB7}" type="presParOf" srcId="{E1F2EAA2-1856-4FFD-B54E-E203DAEB9E36}" destId="{E31ED7FD-97C2-46FB-AD48-37A83EFE4DA4}" srcOrd="0" destOrd="0" presId="urn:microsoft.com/office/officeart/2005/8/layout/process1"/>
    <dgm:cxn modelId="{2CA4B5D4-530A-4364-B5DE-3AC564633167}" type="presParOf" srcId="{E1F2EAA2-1856-4FFD-B54E-E203DAEB9E36}" destId="{B283F1A6-EDC4-482B-9F2D-E7EE4EA77B54}" srcOrd="1" destOrd="0" presId="urn:microsoft.com/office/officeart/2005/8/layout/process1"/>
    <dgm:cxn modelId="{8864E118-D08E-425C-9516-8D40DE9A2CDC}" type="presParOf" srcId="{B283F1A6-EDC4-482B-9F2D-E7EE4EA77B54}" destId="{7C14503C-F14C-431E-826F-7D20E851229E}" srcOrd="0" destOrd="0" presId="urn:microsoft.com/office/officeart/2005/8/layout/process1"/>
    <dgm:cxn modelId="{DBD0E005-5F2E-4AE4-9A8A-51178412E742}" type="presParOf" srcId="{E1F2EAA2-1856-4FFD-B54E-E203DAEB9E36}" destId="{87C64FC7-60BF-4BD8-9A42-CCCBAA18B263}" srcOrd="2" destOrd="0" presId="urn:microsoft.com/office/officeart/2005/8/layout/process1"/>
    <dgm:cxn modelId="{74BAA192-091A-4CF0-B01E-CD6CD7CB5289}" type="presParOf" srcId="{E1F2EAA2-1856-4FFD-B54E-E203DAEB9E36}" destId="{DD3ACF65-9C0A-43C7-974A-B201972DAEB5}" srcOrd="3" destOrd="0" presId="urn:microsoft.com/office/officeart/2005/8/layout/process1"/>
    <dgm:cxn modelId="{E3A3F704-5994-404E-95FE-11A1664A1088}" type="presParOf" srcId="{DD3ACF65-9C0A-43C7-974A-B201972DAEB5}" destId="{579FCCC7-17CA-47EA-89D9-0EEE47D0A768}" srcOrd="0" destOrd="0" presId="urn:microsoft.com/office/officeart/2005/8/layout/process1"/>
    <dgm:cxn modelId="{C3C984F1-C7C9-455E-847B-33DD747FAC4D}" type="presParOf" srcId="{E1F2EAA2-1856-4FFD-B54E-E203DAEB9E36}" destId="{C3248731-FE93-483A-8853-DB6C511CA70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FF5294-44A0-45F0-8881-7BB2412DB9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89FCB4-CA31-4B8C-BDC7-53B82404C9F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/>
            <a:t>Student receives confirmation email from UCAS </a:t>
          </a:r>
        </a:p>
      </dgm:t>
    </dgm:pt>
    <dgm:pt modelId="{6EDEE8DF-7F10-4CEE-B5BA-6DA7C5404400}" type="parTrans" cxnId="{EA7A64F0-D287-4D75-AD2B-B4607F245E03}">
      <dgm:prSet/>
      <dgm:spPr/>
      <dgm:t>
        <a:bodyPr/>
        <a:lstStyle/>
        <a:p>
          <a:endParaRPr lang="en-US" sz="1600"/>
        </a:p>
      </dgm:t>
    </dgm:pt>
    <dgm:pt modelId="{AF066558-DC92-4D8D-B394-194C347864C8}" type="sibTrans" cxnId="{EA7A64F0-D287-4D75-AD2B-B4607F245E03}">
      <dgm:prSet custT="1"/>
      <dgm:spPr>
        <a:solidFill>
          <a:schemeClr val="accent1"/>
        </a:solidFill>
      </dgm:spPr>
      <dgm:t>
        <a:bodyPr/>
        <a:lstStyle/>
        <a:p>
          <a:endParaRPr lang="en-US" sz="1600"/>
        </a:p>
      </dgm:t>
    </dgm:pt>
    <dgm:pt modelId="{D41D3AD0-DF7D-49D2-B5BA-D06B5B8655C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/>
            <a:t>If </a:t>
          </a:r>
          <a:r>
            <a:rPr lang="en-US" sz="1600" b="1" u="sng" dirty="0"/>
            <a:t>NO changes</a:t>
          </a:r>
          <a:r>
            <a:rPr lang="en-US" sz="1600" dirty="0"/>
            <a:t>, Mr Mayfield checks references and sends form to UCAS</a:t>
          </a:r>
        </a:p>
      </dgm:t>
    </dgm:pt>
    <dgm:pt modelId="{5C105E08-5859-43A3-B143-D421D6C20FE7}" type="parTrans" cxnId="{281D96FF-1CF4-441A-973C-089E20C37F26}">
      <dgm:prSet/>
      <dgm:spPr/>
      <dgm:t>
        <a:bodyPr/>
        <a:lstStyle/>
        <a:p>
          <a:endParaRPr lang="en-US" sz="1600"/>
        </a:p>
      </dgm:t>
    </dgm:pt>
    <dgm:pt modelId="{31C112A9-FAE8-4B05-982B-F37CFCD9275B}" type="sibTrans" cxnId="{281D96FF-1CF4-441A-973C-089E20C37F26}">
      <dgm:prSet custT="1"/>
      <dgm:spPr>
        <a:solidFill>
          <a:schemeClr val="accent1"/>
        </a:solidFill>
        <a:ln>
          <a:solidFill>
            <a:schemeClr val="accent5"/>
          </a:solidFill>
        </a:ln>
      </dgm:spPr>
      <dgm:t>
        <a:bodyPr/>
        <a:lstStyle/>
        <a:p>
          <a:endParaRPr lang="en-US" sz="1600">
            <a:solidFill>
              <a:srgbClr val="FFFF00"/>
            </a:solidFill>
          </a:endParaRPr>
        </a:p>
      </dgm:t>
    </dgm:pt>
    <dgm:pt modelId="{11045ACA-7683-43DA-A65B-A4DA70D2574F}">
      <dgm:prSet phldrT="[Text]" custT="1"/>
      <dgm:spPr>
        <a:solidFill>
          <a:schemeClr val="accent1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UCAS forms come to school to be checked</a:t>
          </a:r>
        </a:p>
      </dgm:t>
    </dgm:pt>
    <dgm:pt modelId="{8D2AE5ED-2398-4C27-B4D9-66B930D06A8D}" type="parTrans" cxnId="{24A09F6F-9838-4F5C-B1B7-B2C7827019C3}">
      <dgm:prSet/>
      <dgm:spPr/>
      <dgm:t>
        <a:bodyPr/>
        <a:lstStyle/>
        <a:p>
          <a:endParaRPr lang="en-US" sz="1600"/>
        </a:p>
      </dgm:t>
    </dgm:pt>
    <dgm:pt modelId="{8F4CF789-E083-46EB-9A84-05C561CF7FE7}" type="sibTrans" cxnId="{24A09F6F-9838-4F5C-B1B7-B2C7827019C3}">
      <dgm:prSet/>
      <dgm:spPr/>
      <dgm:t>
        <a:bodyPr/>
        <a:lstStyle/>
        <a:p>
          <a:endParaRPr lang="en-US" sz="1600"/>
        </a:p>
      </dgm:t>
    </dgm:pt>
    <dgm:pt modelId="{E1F2EAA2-1856-4FFD-B54E-E203DAEB9E36}" type="pres">
      <dgm:prSet presAssocID="{24FF5294-44A0-45F0-8881-7BB2412DB9C7}" presName="Name0" presStyleCnt="0">
        <dgm:presLayoutVars>
          <dgm:dir/>
          <dgm:resizeHandles val="exact"/>
        </dgm:presLayoutVars>
      </dgm:prSet>
      <dgm:spPr/>
    </dgm:pt>
    <dgm:pt modelId="{E31ED7FD-97C2-46FB-AD48-37A83EFE4DA4}" type="pres">
      <dgm:prSet presAssocID="{6389FCB4-CA31-4B8C-BDC7-53B82404C9FB}" presName="node" presStyleLbl="node1" presStyleIdx="0" presStyleCnt="3" custLinFactNeighborX="19187" custLinFactNeighborY="5679">
        <dgm:presLayoutVars>
          <dgm:bulletEnabled val="1"/>
        </dgm:presLayoutVars>
      </dgm:prSet>
      <dgm:spPr/>
    </dgm:pt>
    <dgm:pt modelId="{B283F1A6-EDC4-482B-9F2D-E7EE4EA77B54}" type="pres">
      <dgm:prSet presAssocID="{AF066558-DC92-4D8D-B394-194C347864C8}" presName="sibTrans" presStyleLbl="sibTrans2D1" presStyleIdx="0" presStyleCnt="2" custAng="10800000"/>
      <dgm:spPr/>
    </dgm:pt>
    <dgm:pt modelId="{7C14503C-F14C-431E-826F-7D20E851229E}" type="pres">
      <dgm:prSet presAssocID="{AF066558-DC92-4D8D-B394-194C347864C8}" presName="connectorText" presStyleLbl="sibTrans2D1" presStyleIdx="0" presStyleCnt="2"/>
      <dgm:spPr/>
    </dgm:pt>
    <dgm:pt modelId="{87C64FC7-60BF-4BD8-9A42-CCCBAA18B263}" type="pres">
      <dgm:prSet presAssocID="{D41D3AD0-DF7D-49D2-B5BA-D06B5B8655C3}" presName="node" presStyleLbl="node1" presStyleIdx="1" presStyleCnt="3" custLinFactNeighborX="20908" custLinFactNeighborY="960">
        <dgm:presLayoutVars>
          <dgm:bulletEnabled val="1"/>
        </dgm:presLayoutVars>
      </dgm:prSet>
      <dgm:spPr/>
    </dgm:pt>
    <dgm:pt modelId="{DD3ACF65-9C0A-43C7-974A-B201972DAEB5}" type="pres">
      <dgm:prSet presAssocID="{31C112A9-FAE8-4B05-982B-F37CFCD9275B}" presName="sibTrans" presStyleLbl="sibTrans2D1" presStyleIdx="1" presStyleCnt="2" custAng="10800000"/>
      <dgm:spPr/>
    </dgm:pt>
    <dgm:pt modelId="{579FCCC7-17CA-47EA-89D9-0EEE47D0A768}" type="pres">
      <dgm:prSet presAssocID="{31C112A9-FAE8-4B05-982B-F37CFCD9275B}" presName="connectorText" presStyleLbl="sibTrans2D1" presStyleIdx="1" presStyleCnt="2"/>
      <dgm:spPr/>
    </dgm:pt>
    <dgm:pt modelId="{C3248731-FE93-483A-8853-DB6C511CA70C}" type="pres">
      <dgm:prSet presAssocID="{11045ACA-7683-43DA-A65B-A4DA70D2574F}" presName="node" presStyleLbl="node1" presStyleIdx="2" presStyleCnt="3" custLinFactNeighborX="837" custLinFactNeighborY="2571">
        <dgm:presLayoutVars>
          <dgm:bulletEnabled val="1"/>
        </dgm:presLayoutVars>
      </dgm:prSet>
      <dgm:spPr/>
    </dgm:pt>
  </dgm:ptLst>
  <dgm:cxnLst>
    <dgm:cxn modelId="{FAD75A17-5F86-41D2-BFE7-1359D27B17C8}" type="presOf" srcId="{D41D3AD0-DF7D-49D2-B5BA-D06B5B8655C3}" destId="{87C64FC7-60BF-4BD8-9A42-CCCBAA18B263}" srcOrd="0" destOrd="0" presId="urn:microsoft.com/office/officeart/2005/8/layout/process1"/>
    <dgm:cxn modelId="{D0B8E041-E1E6-44D4-AE40-0D3A024C0087}" type="presOf" srcId="{6389FCB4-CA31-4B8C-BDC7-53B82404C9FB}" destId="{E31ED7FD-97C2-46FB-AD48-37A83EFE4DA4}" srcOrd="0" destOrd="0" presId="urn:microsoft.com/office/officeart/2005/8/layout/process1"/>
    <dgm:cxn modelId="{5E1F8B42-70C6-45EA-AE06-282ACDE1D46B}" type="presOf" srcId="{24FF5294-44A0-45F0-8881-7BB2412DB9C7}" destId="{E1F2EAA2-1856-4FFD-B54E-E203DAEB9E36}" srcOrd="0" destOrd="0" presId="urn:microsoft.com/office/officeart/2005/8/layout/process1"/>
    <dgm:cxn modelId="{24A09F6F-9838-4F5C-B1B7-B2C7827019C3}" srcId="{24FF5294-44A0-45F0-8881-7BB2412DB9C7}" destId="{11045ACA-7683-43DA-A65B-A4DA70D2574F}" srcOrd="2" destOrd="0" parTransId="{8D2AE5ED-2398-4C27-B4D9-66B930D06A8D}" sibTransId="{8F4CF789-E083-46EB-9A84-05C561CF7FE7}"/>
    <dgm:cxn modelId="{34724055-66E1-493E-93B3-0FF7B2619875}" type="presOf" srcId="{AF066558-DC92-4D8D-B394-194C347864C8}" destId="{B283F1A6-EDC4-482B-9F2D-E7EE4EA77B54}" srcOrd="0" destOrd="0" presId="urn:microsoft.com/office/officeart/2005/8/layout/process1"/>
    <dgm:cxn modelId="{0BB2EE56-EAE0-4BE9-B41B-CF10F3E1B57D}" type="presOf" srcId="{31C112A9-FAE8-4B05-982B-F37CFCD9275B}" destId="{579FCCC7-17CA-47EA-89D9-0EEE47D0A768}" srcOrd="1" destOrd="0" presId="urn:microsoft.com/office/officeart/2005/8/layout/process1"/>
    <dgm:cxn modelId="{6B3C5487-171D-4288-BFEF-69197002331E}" type="presOf" srcId="{31C112A9-FAE8-4B05-982B-F37CFCD9275B}" destId="{DD3ACF65-9C0A-43C7-974A-B201972DAEB5}" srcOrd="0" destOrd="0" presId="urn:microsoft.com/office/officeart/2005/8/layout/process1"/>
    <dgm:cxn modelId="{14AD0DB5-DAFB-4220-AC85-5F675AEED230}" type="presOf" srcId="{AF066558-DC92-4D8D-B394-194C347864C8}" destId="{7C14503C-F14C-431E-826F-7D20E851229E}" srcOrd="1" destOrd="0" presId="urn:microsoft.com/office/officeart/2005/8/layout/process1"/>
    <dgm:cxn modelId="{6D6F03E4-A48A-44CC-BD76-50EA5E622692}" type="presOf" srcId="{11045ACA-7683-43DA-A65B-A4DA70D2574F}" destId="{C3248731-FE93-483A-8853-DB6C511CA70C}" srcOrd="0" destOrd="0" presId="urn:microsoft.com/office/officeart/2005/8/layout/process1"/>
    <dgm:cxn modelId="{EA7A64F0-D287-4D75-AD2B-B4607F245E03}" srcId="{24FF5294-44A0-45F0-8881-7BB2412DB9C7}" destId="{6389FCB4-CA31-4B8C-BDC7-53B82404C9FB}" srcOrd="0" destOrd="0" parTransId="{6EDEE8DF-7F10-4CEE-B5BA-6DA7C5404400}" sibTransId="{AF066558-DC92-4D8D-B394-194C347864C8}"/>
    <dgm:cxn modelId="{281D96FF-1CF4-441A-973C-089E20C37F26}" srcId="{24FF5294-44A0-45F0-8881-7BB2412DB9C7}" destId="{D41D3AD0-DF7D-49D2-B5BA-D06B5B8655C3}" srcOrd="1" destOrd="0" parTransId="{5C105E08-5859-43A3-B143-D421D6C20FE7}" sibTransId="{31C112A9-FAE8-4B05-982B-F37CFCD9275B}"/>
    <dgm:cxn modelId="{516FDFB5-F80A-470B-89A3-27F6ABAC1AB7}" type="presParOf" srcId="{E1F2EAA2-1856-4FFD-B54E-E203DAEB9E36}" destId="{E31ED7FD-97C2-46FB-AD48-37A83EFE4DA4}" srcOrd="0" destOrd="0" presId="urn:microsoft.com/office/officeart/2005/8/layout/process1"/>
    <dgm:cxn modelId="{2CA4B5D4-530A-4364-B5DE-3AC564633167}" type="presParOf" srcId="{E1F2EAA2-1856-4FFD-B54E-E203DAEB9E36}" destId="{B283F1A6-EDC4-482B-9F2D-E7EE4EA77B54}" srcOrd="1" destOrd="0" presId="urn:microsoft.com/office/officeart/2005/8/layout/process1"/>
    <dgm:cxn modelId="{8864E118-D08E-425C-9516-8D40DE9A2CDC}" type="presParOf" srcId="{B283F1A6-EDC4-482B-9F2D-E7EE4EA77B54}" destId="{7C14503C-F14C-431E-826F-7D20E851229E}" srcOrd="0" destOrd="0" presId="urn:microsoft.com/office/officeart/2005/8/layout/process1"/>
    <dgm:cxn modelId="{DBD0E005-5F2E-4AE4-9A8A-51178412E742}" type="presParOf" srcId="{E1F2EAA2-1856-4FFD-B54E-E203DAEB9E36}" destId="{87C64FC7-60BF-4BD8-9A42-CCCBAA18B263}" srcOrd="2" destOrd="0" presId="urn:microsoft.com/office/officeart/2005/8/layout/process1"/>
    <dgm:cxn modelId="{74BAA192-091A-4CF0-B01E-CD6CD7CB5289}" type="presParOf" srcId="{E1F2EAA2-1856-4FFD-B54E-E203DAEB9E36}" destId="{DD3ACF65-9C0A-43C7-974A-B201972DAEB5}" srcOrd="3" destOrd="0" presId="urn:microsoft.com/office/officeart/2005/8/layout/process1"/>
    <dgm:cxn modelId="{E3A3F704-5994-404E-95FE-11A1664A1088}" type="presParOf" srcId="{DD3ACF65-9C0A-43C7-974A-B201972DAEB5}" destId="{579FCCC7-17CA-47EA-89D9-0EEE47D0A768}" srcOrd="0" destOrd="0" presId="urn:microsoft.com/office/officeart/2005/8/layout/process1"/>
    <dgm:cxn modelId="{C3C984F1-C7C9-455E-847B-33DD747FAC4D}" type="presParOf" srcId="{E1F2EAA2-1856-4FFD-B54E-E203DAEB9E36}" destId="{C3248731-FE93-483A-8853-DB6C511CA70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D7FD-97C2-46FB-AD48-37A83EFE4DA4}">
      <dsp:nvSpPr>
        <dsp:cNvPr id="0" name=""/>
        <dsp:cNvSpPr/>
      </dsp:nvSpPr>
      <dsp:spPr>
        <a:xfrm>
          <a:off x="190509" y="0"/>
          <a:ext cx="2562402" cy="8893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Research</a:t>
          </a:r>
          <a:r>
            <a:rPr lang="en-US" sz="1600" kern="1200" dirty="0"/>
            <a:t> </a:t>
          </a:r>
        </a:p>
      </dsp:txBody>
      <dsp:txXfrm>
        <a:off x="216556" y="26047"/>
        <a:ext cx="2510308" cy="837230"/>
      </dsp:txXfrm>
    </dsp:sp>
    <dsp:sp modelId="{B283F1A6-EDC4-482B-9F2D-E7EE4EA77B54}">
      <dsp:nvSpPr>
        <dsp:cNvPr id="0" name=""/>
        <dsp:cNvSpPr/>
      </dsp:nvSpPr>
      <dsp:spPr>
        <a:xfrm>
          <a:off x="2990456" y="126924"/>
          <a:ext cx="503595" cy="63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990456" y="254019"/>
        <a:ext cx="352517" cy="381285"/>
      </dsp:txXfrm>
    </dsp:sp>
    <dsp:sp modelId="{87C64FC7-60BF-4BD8-9A42-CCCBAA18B263}">
      <dsp:nvSpPr>
        <dsp:cNvPr id="0" name=""/>
        <dsp:cNvSpPr/>
      </dsp:nvSpPr>
      <dsp:spPr>
        <a:xfrm>
          <a:off x="3703091" y="0"/>
          <a:ext cx="2562402" cy="8893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Decision on course (based on predicted grades, discuss with tutor)</a:t>
          </a:r>
        </a:p>
      </dsp:txBody>
      <dsp:txXfrm>
        <a:off x="3729138" y="26047"/>
        <a:ext cx="2510308" cy="837230"/>
      </dsp:txXfrm>
    </dsp:sp>
    <dsp:sp modelId="{DD3ACF65-9C0A-43C7-974A-B201972DAEB5}">
      <dsp:nvSpPr>
        <dsp:cNvPr id="0" name=""/>
        <dsp:cNvSpPr/>
      </dsp:nvSpPr>
      <dsp:spPr>
        <a:xfrm>
          <a:off x="6492913" y="126924"/>
          <a:ext cx="482132" cy="635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rgbClr val="FFFF00"/>
            </a:solidFill>
          </a:endParaRPr>
        </a:p>
      </dsp:txBody>
      <dsp:txXfrm>
        <a:off x="6492913" y="254019"/>
        <a:ext cx="337492" cy="381285"/>
      </dsp:txXfrm>
    </dsp:sp>
    <dsp:sp modelId="{C3248731-FE93-483A-8853-DB6C511CA70C}">
      <dsp:nvSpPr>
        <dsp:cNvPr id="0" name=""/>
        <dsp:cNvSpPr/>
      </dsp:nvSpPr>
      <dsp:spPr>
        <a:xfrm>
          <a:off x="7175176" y="0"/>
          <a:ext cx="2471513" cy="889324"/>
        </a:xfrm>
        <a:prstGeom prst="flowChartAlternateProcess">
          <a:avLst/>
        </a:prstGeom>
        <a:solidFill>
          <a:srgbClr val="FFFF00"/>
        </a:solidFill>
        <a:ln w="762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Personal statement work with tutor on Unifrog</a:t>
          </a:r>
        </a:p>
      </dsp:txBody>
      <dsp:txXfrm>
        <a:off x="7218588" y="43412"/>
        <a:ext cx="2384689" cy="80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D7FD-97C2-46FB-AD48-37A83EFE4DA4}">
      <dsp:nvSpPr>
        <dsp:cNvPr id="0" name=""/>
        <dsp:cNvSpPr/>
      </dsp:nvSpPr>
      <dsp:spPr>
        <a:xfrm>
          <a:off x="212745" y="0"/>
          <a:ext cx="2543396" cy="93058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Mrs Starbuck gives go ahead to pupil to upload statement to UCAS </a:t>
          </a:r>
        </a:p>
      </dsp:txBody>
      <dsp:txXfrm>
        <a:off x="240001" y="27256"/>
        <a:ext cx="2488884" cy="876068"/>
      </dsp:txXfrm>
    </dsp:sp>
    <dsp:sp modelId="{B283F1A6-EDC4-482B-9F2D-E7EE4EA77B54}">
      <dsp:nvSpPr>
        <dsp:cNvPr id="0" name=""/>
        <dsp:cNvSpPr/>
      </dsp:nvSpPr>
      <dsp:spPr>
        <a:xfrm>
          <a:off x="3002490" y="149908"/>
          <a:ext cx="522258" cy="630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002490" y="276060"/>
        <a:ext cx="365581" cy="378458"/>
      </dsp:txXfrm>
    </dsp:sp>
    <dsp:sp modelId="{87C64FC7-60BF-4BD8-9A42-CCCBAA18B263}">
      <dsp:nvSpPr>
        <dsp:cNvPr id="0" name=""/>
        <dsp:cNvSpPr/>
      </dsp:nvSpPr>
      <dsp:spPr>
        <a:xfrm>
          <a:off x="3741535" y="0"/>
          <a:ext cx="2543396" cy="93058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Tutor adds Reference Section 3 &amp; Predicted Grades to UCAS                  (Section 1/2 PSM FES)</a:t>
          </a:r>
        </a:p>
      </dsp:txBody>
      <dsp:txXfrm>
        <a:off x="3768791" y="27256"/>
        <a:ext cx="2488884" cy="876068"/>
      </dsp:txXfrm>
    </dsp:sp>
    <dsp:sp modelId="{DD3ACF65-9C0A-43C7-974A-B201972DAEB5}">
      <dsp:nvSpPr>
        <dsp:cNvPr id="0" name=""/>
        <dsp:cNvSpPr/>
      </dsp:nvSpPr>
      <dsp:spPr>
        <a:xfrm>
          <a:off x="6497387" y="149908"/>
          <a:ext cx="450404" cy="63076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rgbClr val="FFFF00"/>
            </a:solidFill>
          </a:endParaRPr>
        </a:p>
      </dsp:txBody>
      <dsp:txXfrm>
        <a:off x="6497387" y="276060"/>
        <a:ext cx="315283" cy="378458"/>
      </dsp:txXfrm>
    </dsp:sp>
    <dsp:sp modelId="{C3248731-FE93-483A-8853-DB6C511CA70C}">
      <dsp:nvSpPr>
        <dsp:cNvPr id="0" name=""/>
        <dsp:cNvSpPr/>
      </dsp:nvSpPr>
      <dsp:spPr>
        <a:xfrm>
          <a:off x="7134752" y="0"/>
          <a:ext cx="2543396" cy="93058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Students submits UCAS form – pay and send</a:t>
          </a:r>
        </a:p>
      </dsp:txBody>
      <dsp:txXfrm>
        <a:off x="7162008" y="27256"/>
        <a:ext cx="2488884" cy="87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D7FD-97C2-46FB-AD48-37A83EFE4DA4}">
      <dsp:nvSpPr>
        <dsp:cNvPr id="0" name=""/>
        <dsp:cNvSpPr/>
      </dsp:nvSpPr>
      <dsp:spPr>
        <a:xfrm>
          <a:off x="239435" y="0"/>
          <a:ext cx="2564811" cy="93058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Mrs Starbuck checks and signs off statement </a:t>
          </a:r>
        </a:p>
      </dsp:txBody>
      <dsp:txXfrm>
        <a:off x="266691" y="27256"/>
        <a:ext cx="2510299" cy="876068"/>
      </dsp:txXfrm>
    </dsp:sp>
    <dsp:sp modelId="{B283F1A6-EDC4-482B-9F2D-E7EE4EA77B54}">
      <dsp:nvSpPr>
        <dsp:cNvPr id="0" name=""/>
        <dsp:cNvSpPr/>
      </dsp:nvSpPr>
      <dsp:spPr>
        <a:xfrm rot="10800000">
          <a:off x="3048452" y="147253"/>
          <a:ext cx="517716" cy="636073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203767" y="274468"/>
        <a:ext cx="362401" cy="381643"/>
      </dsp:txXfrm>
    </dsp:sp>
    <dsp:sp modelId="{87C64FC7-60BF-4BD8-9A42-CCCBAA18B263}">
      <dsp:nvSpPr>
        <dsp:cNvPr id="0" name=""/>
        <dsp:cNvSpPr/>
      </dsp:nvSpPr>
      <dsp:spPr>
        <a:xfrm>
          <a:off x="3781070" y="0"/>
          <a:ext cx="2564811" cy="93058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Tutor informs Mrs Starbuck</a:t>
          </a:r>
        </a:p>
      </dsp:txBody>
      <dsp:txXfrm>
        <a:off x="3808326" y="27256"/>
        <a:ext cx="2510299" cy="876068"/>
      </dsp:txXfrm>
    </dsp:sp>
    <dsp:sp modelId="{DD3ACF65-9C0A-43C7-974A-B201972DAEB5}">
      <dsp:nvSpPr>
        <dsp:cNvPr id="0" name=""/>
        <dsp:cNvSpPr/>
      </dsp:nvSpPr>
      <dsp:spPr>
        <a:xfrm rot="10800000">
          <a:off x="6555105" y="147253"/>
          <a:ext cx="443553" cy="636073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rgbClr val="FFFF00"/>
            </a:solidFill>
          </a:endParaRPr>
        </a:p>
      </dsp:txBody>
      <dsp:txXfrm>
        <a:off x="6688171" y="274468"/>
        <a:ext cx="310487" cy="381643"/>
      </dsp:txXfrm>
    </dsp:sp>
    <dsp:sp modelId="{C3248731-FE93-483A-8853-DB6C511CA70C}">
      <dsp:nvSpPr>
        <dsp:cNvPr id="0" name=""/>
        <dsp:cNvSpPr/>
      </dsp:nvSpPr>
      <dsp:spPr>
        <a:xfrm>
          <a:off x="7182774" y="0"/>
          <a:ext cx="2508616" cy="93057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Tutor approves statement</a:t>
          </a:r>
        </a:p>
      </dsp:txBody>
      <dsp:txXfrm>
        <a:off x="7210030" y="27256"/>
        <a:ext cx="2454104" cy="8760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D7FD-97C2-46FB-AD48-37A83EFE4DA4}">
      <dsp:nvSpPr>
        <dsp:cNvPr id="0" name=""/>
        <dsp:cNvSpPr/>
      </dsp:nvSpPr>
      <dsp:spPr>
        <a:xfrm>
          <a:off x="144758" y="0"/>
          <a:ext cx="2543396" cy="930580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Interview Invite / OFFERS</a:t>
          </a:r>
          <a:r>
            <a:rPr lang="en-US" sz="2500" b="1" kern="1200" dirty="0"/>
            <a:t>! </a:t>
          </a:r>
        </a:p>
      </dsp:txBody>
      <dsp:txXfrm>
        <a:off x="172014" y="27256"/>
        <a:ext cx="2488884" cy="876068"/>
      </dsp:txXfrm>
    </dsp:sp>
    <dsp:sp modelId="{B283F1A6-EDC4-482B-9F2D-E7EE4EA77B54}">
      <dsp:nvSpPr>
        <dsp:cNvPr id="0" name=""/>
        <dsp:cNvSpPr/>
      </dsp:nvSpPr>
      <dsp:spPr>
        <a:xfrm rot="16200000" flipH="1" flipV="1">
          <a:off x="8186261" y="149246"/>
          <a:ext cx="390675" cy="43843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10800000">
        <a:off x="8244862" y="178331"/>
        <a:ext cx="273473" cy="263058"/>
      </dsp:txXfrm>
    </dsp:sp>
    <dsp:sp modelId="{87C64FC7-60BF-4BD8-9A42-CCCBAA18B263}">
      <dsp:nvSpPr>
        <dsp:cNvPr id="0" name=""/>
        <dsp:cNvSpPr/>
      </dsp:nvSpPr>
      <dsp:spPr>
        <a:xfrm>
          <a:off x="3627896" y="0"/>
          <a:ext cx="2543396" cy="93058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Changes complete and form resubmitted by pupil</a:t>
          </a:r>
        </a:p>
      </dsp:txBody>
      <dsp:txXfrm>
        <a:off x="3655152" y="27256"/>
        <a:ext cx="2488884" cy="876068"/>
      </dsp:txXfrm>
    </dsp:sp>
    <dsp:sp modelId="{DD3ACF65-9C0A-43C7-974A-B201972DAEB5}">
      <dsp:nvSpPr>
        <dsp:cNvPr id="0" name=""/>
        <dsp:cNvSpPr/>
      </dsp:nvSpPr>
      <dsp:spPr>
        <a:xfrm rot="10800000">
          <a:off x="6403140" y="128380"/>
          <a:ext cx="510633" cy="630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rgbClr val="FFFF00"/>
            </a:solidFill>
          </a:endParaRPr>
        </a:p>
      </dsp:txBody>
      <dsp:txXfrm>
        <a:off x="6556330" y="254532"/>
        <a:ext cx="357443" cy="378458"/>
      </dsp:txXfrm>
    </dsp:sp>
    <dsp:sp modelId="{C3248731-FE93-483A-8853-DB6C511CA70C}">
      <dsp:nvSpPr>
        <dsp:cNvPr id="0" name=""/>
        <dsp:cNvSpPr/>
      </dsp:nvSpPr>
      <dsp:spPr>
        <a:xfrm>
          <a:off x="7134752" y="0"/>
          <a:ext cx="2543396" cy="93058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If </a:t>
          </a:r>
          <a:r>
            <a:rPr lang="en-US" sz="1600" b="1" u="sng" kern="1200" dirty="0">
              <a:solidFill>
                <a:schemeClr val="bg1"/>
              </a:solidFill>
            </a:rPr>
            <a:t>changes required</a:t>
          </a:r>
          <a:r>
            <a:rPr lang="en-US" sz="1600" kern="1200" dirty="0">
              <a:solidFill>
                <a:schemeClr val="bg1"/>
              </a:solidFill>
            </a:rPr>
            <a:t>, form returned to pupil</a:t>
          </a:r>
        </a:p>
      </dsp:txBody>
      <dsp:txXfrm>
        <a:off x="7162008" y="27256"/>
        <a:ext cx="2488884" cy="87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D7FD-97C2-46FB-AD48-37A83EFE4DA4}">
      <dsp:nvSpPr>
        <dsp:cNvPr id="0" name=""/>
        <dsp:cNvSpPr/>
      </dsp:nvSpPr>
      <dsp:spPr>
        <a:xfrm>
          <a:off x="205559" y="0"/>
          <a:ext cx="2566485" cy="930580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receives confirmation email from UCAS </a:t>
          </a:r>
        </a:p>
      </dsp:txBody>
      <dsp:txXfrm>
        <a:off x="232815" y="27256"/>
        <a:ext cx="2511973" cy="876068"/>
      </dsp:txXfrm>
    </dsp:sp>
    <dsp:sp modelId="{B283F1A6-EDC4-482B-9F2D-E7EE4EA77B54}">
      <dsp:nvSpPr>
        <dsp:cNvPr id="0" name=""/>
        <dsp:cNvSpPr/>
      </dsp:nvSpPr>
      <dsp:spPr>
        <a:xfrm rot="10800000">
          <a:off x="3033110" y="147045"/>
          <a:ext cx="553458" cy="636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199147" y="274343"/>
        <a:ext cx="387421" cy="381892"/>
      </dsp:txXfrm>
    </dsp:sp>
    <dsp:sp modelId="{87C64FC7-60BF-4BD8-9A42-CCCBAA18B263}">
      <dsp:nvSpPr>
        <dsp:cNvPr id="0" name=""/>
        <dsp:cNvSpPr/>
      </dsp:nvSpPr>
      <dsp:spPr>
        <a:xfrm>
          <a:off x="3816307" y="0"/>
          <a:ext cx="2566485" cy="93058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</a:t>
          </a:r>
          <a:r>
            <a:rPr lang="en-US" sz="1600" b="1" u="sng" kern="1200" dirty="0"/>
            <a:t>NO changes</a:t>
          </a:r>
          <a:r>
            <a:rPr lang="en-US" sz="1600" kern="1200" dirty="0"/>
            <a:t>, Mr Mayfield checks references and sends form to UCAS</a:t>
          </a:r>
        </a:p>
      </dsp:txBody>
      <dsp:txXfrm>
        <a:off x="3843563" y="27256"/>
        <a:ext cx="2511973" cy="876068"/>
      </dsp:txXfrm>
    </dsp:sp>
    <dsp:sp modelId="{DD3ACF65-9C0A-43C7-974A-B201972DAEB5}">
      <dsp:nvSpPr>
        <dsp:cNvPr id="0" name=""/>
        <dsp:cNvSpPr/>
      </dsp:nvSpPr>
      <dsp:spPr>
        <a:xfrm rot="10800000">
          <a:off x="6587927" y="147045"/>
          <a:ext cx="434886" cy="636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rgbClr val="FFFF00"/>
            </a:solidFill>
          </a:endParaRPr>
        </a:p>
      </dsp:txBody>
      <dsp:txXfrm>
        <a:off x="6718393" y="274343"/>
        <a:ext cx="304420" cy="381892"/>
      </dsp:txXfrm>
    </dsp:sp>
    <dsp:sp modelId="{C3248731-FE93-483A-8853-DB6C511CA70C}">
      <dsp:nvSpPr>
        <dsp:cNvPr id="0" name=""/>
        <dsp:cNvSpPr/>
      </dsp:nvSpPr>
      <dsp:spPr>
        <a:xfrm>
          <a:off x="7203333" y="0"/>
          <a:ext cx="2566485" cy="93058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UCAS forms come to school to be checked</a:t>
          </a:r>
        </a:p>
      </dsp:txBody>
      <dsp:txXfrm>
        <a:off x="7230589" y="27256"/>
        <a:ext cx="2511973" cy="87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4T20:38:28.1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6993 140,'-4'-1,"-1"1,0-1,0 1,0 1,-9 0,-9 1,-766-13,452 3,-726-5,-841-27,1388 13,-246-11,2 34,597 10,2 8,-267 57,425-70,-1 0,-1 0,1 0,-1 0,1-1,-1 1,-7-2,5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4T20:38:29.5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3093 196,'0'0,"5"-1,0 0,0-1,0 0,0 0,-1 0,1 0,0 0,-1-1,0 0,1 0,6-7,-11 10,0-1,0 1,1 0,-1 0,0 0,0-1,0 1,0 0,0 0,0 0,0-1,0 1,0 0,0 0,0 0,0-1,0 1,0 0,0 0,0-1,0 1,0 0,0 0,-1 0,1 0,0-1,0 1,0 0,0 0,0 0,0-1,-1 1,1 0,0 0,0 0,0 0,-1 0,1 0,0 0,0-1,0 1,-1 0,-12-6,9 5,-63-24,-1 4,-82-16,-147-9,70 27,-426 19,-226 86,675-57,-335 27,499-55,29-2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4T20:38:30.8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3570 66,'0'0,"-8"-4,-15-4,0 1,0 1,0 2,-1 0,-27-1,29 3,-491-24,-4 30,493-4,-881 30,-147 1,710-39,334 8,-3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4T20:38:32.1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3596 0,'-16'23,"9"-16,0 0,-1-1,0-1,0 1,0-1,-1-1,1 1,-1-1,-1-1,1 0,-14 3,-9 0,0-1,-37 1,-485-15,293-3,-796 18,368 5,474-13,-274-36,479 36,3 1,0 0,-1 0,1-1,0 0,-9-3,10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4T20:38:38.3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3052 0,'-19'15,"15"-13,-12 8,0-1,-1 0,-1-1,1-1,-1-1,0 0,0-2,-20 3,-23 1,-71-1,60-5,-368 21,-1247 37,1488-54,-60-1,256-5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4T20:38:39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0 317,'23'-5,"-10"4,29-5,643-74,50 86,-2 49,347 11,-102-110,-8-81,970-58,-192 206,-1239 31,-365-29,210 65,-314-74,-36-13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6778" cy="3381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1"/>
            <a:ext cx="4276778" cy="3381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A80F3-1286-46C0-B1DF-00C665FCB0BD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01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49" y="3243114"/>
            <a:ext cx="7895590" cy="2653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0822"/>
            <a:ext cx="4276778" cy="338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400822"/>
            <a:ext cx="4276778" cy="338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F6D8A-C338-4FBC-B8BC-B675CF72B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9E393-BF14-43F4-884D-13EC08F32A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7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9467" y="2082800"/>
            <a:ext cx="113538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467" y="3331248"/>
            <a:ext cx="9144000" cy="4365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PowerPoint presentation subtitle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625" y="2345266"/>
            <a:ext cx="9029700" cy="8763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header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65" y="4372366"/>
            <a:ext cx="3727526" cy="2488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86" y="4371169"/>
            <a:ext cx="3725087" cy="2486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716" y="4378271"/>
            <a:ext cx="3735301" cy="2486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59" y="373694"/>
            <a:ext cx="7480331" cy="11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34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75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BC66-4FC0-44E4-92B3-B3A8C9F9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AC02D-154E-4585-B237-4FD46C063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E845B-146E-4931-BC3C-C52B0584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C3F7A-6B4B-48C4-887A-B7DB2809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7DA19-668E-411C-9EF8-95B0B200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CB7C-831C-4FEB-82DA-3FD8D3A6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2B633-0EA5-4BAE-8C91-ED30D0B43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12A66-E73A-4BC2-8B2D-BEF79AB29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ADF15-DF7B-45CB-9D26-5D9A93B2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035D1-694A-48E4-9AFC-7B1B02C0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6ADA8-6CF7-4F47-9F73-29E7EDE0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4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619D-14EB-4701-80F4-AF6A9F22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89DEA-66EF-43B8-9765-76825C536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A63A1-4856-42B4-A15E-5A4959622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AC951-95B8-4EC7-83C8-8F6B690E0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F03B0-87D6-4EA7-89CE-5F4082832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D82FA-2AC1-48E0-AB17-0BBAC4CA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6F20ED-AE4A-4C60-97EB-D4587534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341F5-0362-4F8C-B0EF-59DFE0B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8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3D74-60AE-477C-A719-CD84EB99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2277F-E074-4298-ABDA-D11706D7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DE2D9-8051-489E-B4CA-6C33007B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51AFA-A831-46C7-B83F-88DA249E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30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B5FFD-C149-4CE6-8D2F-5381B412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C5360-940A-495E-AC46-05BC8880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5355B-E48F-44E8-A291-006237AD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05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9FCF-CD4F-409D-89E3-880EA8BA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83A64-8AF9-477B-91F0-CF18EB63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AF6BE-E18E-42F9-89C4-F88035AB1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43FE2-5019-41C6-BD38-2E343E89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A9DA0-2446-42D5-9FDF-2D054531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14271-18CD-4B32-9FD7-83022E7C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198D-A2BF-4A1A-8F84-C13025C6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961CA-FA9F-4500-A5B3-2328E3381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C7BA3-3062-4081-BDD9-A27718722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D5267-6C79-4773-8242-DB42DEC3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339F9-2346-4035-A379-7C7BB65C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E74B8-D1AC-4BA2-8053-23EFF6EC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7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1AD9-24E3-486A-8067-3CAA133C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4DBCD-FC82-4A20-8359-C53BEDCF9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1C04D-8002-4FEE-BE07-91EE38DD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B16A9-C622-40F3-9C67-FF19DFA8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76FD1-A89C-44CC-A2CD-695BBEA4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51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F129B2-0AE7-4003-B26D-DF69B454E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D1A64-C458-46F6-9A8D-0F998E75A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F373E-1F05-4F9B-B6A6-9296337E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F1685-8DC9-4A39-B059-B4871F7D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0B35B-BB1A-4226-BF05-8AFCA0F4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7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4E-1B25-4AF3-8A2B-5D34A9BE988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28663" y="1247775"/>
            <a:ext cx="10515600" cy="666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28663" y="2066924"/>
            <a:ext cx="10515600" cy="4057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52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8905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FB4E-1B25-4AF3-8A2B-5D34A9BE9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6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134" y="2048933"/>
            <a:ext cx="10887075" cy="4157133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7123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71234"/>
              </a:buClr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4754E"/>
              </a:buClr>
              <a:buSzTx/>
              <a:buFont typeface="Wingdings" panose="05000000000000000000" pitchFamily="2" charset="2"/>
              <a:buChar char="Ø"/>
              <a:tabLst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4754E"/>
              </a:buClr>
              <a:buSzTx/>
              <a:buFont typeface="Wingdings" panose="05000000000000000000" pitchFamily="2" charset="2"/>
              <a:buChar char="Ø"/>
              <a:tabLst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712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712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4754E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4754E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8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Fifth level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85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4E-1B25-4AF3-8A2B-5D34A9BE988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8134" y="1184274"/>
            <a:ext cx="10887075" cy="71437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07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38019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4E-1B25-4AF3-8A2B-5D34A9BE9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095066" y="2647956"/>
            <a:ext cx="4260321" cy="3213093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Picture or graph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47956"/>
            <a:ext cx="5891212" cy="322103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 or bullets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4E-1B25-4AF3-8A2B-5D34A9BE988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9788" y="1828800"/>
            <a:ext cx="10391775" cy="666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33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134" y="2048933"/>
            <a:ext cx="5046133" cy="4157133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FB4E-1B25-4AF3-8A2B-5D34A9BE988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536267" y="2048933"/>
            <a:ext cx="5046133" cy="4157133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8134" y="1184274"/>
            <a:ext cx="10887075" cy="71437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74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CC40-049F-406F-8DF7-9DEC42E1B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33ED7-5D2D-4C71-84AD-EC0FB93D0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21C2B-32D0-483E-9211-45906763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0F884-A2B1-4A0F-BDF0-B1C98CB8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A5D3-E432-46F3-86CE-1C9B8E40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0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22DC-5292-445F-A329-04CACC66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3830-8CD0-4E9A-A4C7-33BF87D72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F050B-E5BE-44F7-9426-861E8981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9421F-E43D-4DD4-A2A9-CF5FE710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F7096-9D08-4639-9ED8-DCFCB78C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4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134" y="2048933"/>
            <a:ext cx="10515600" cy="415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FB4E-1B25-4AF3-8A2B-5D34A9BE988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957661"/>
            <a:ext cx="121158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496" y="175730"/>
            <a:ext cx="3237934" cy="51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3D62B-7BAF-4CC6-BD5E-C77F7998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409C-9BA6-4373-939B-5E286806D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9F4B9-3ABA-4F18-9F21-F94A885BA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BA45-CB7F-48CE-A37A-0477AE5A2EA8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21220-4C44-47D1-9913-CC0A66AC7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17C42-A417-4067-B6F7-7AEA27897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1EEEA-FA40-4E0D-BE9A-E31AAD526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433" y="2471666"/>
            <a:ext cx="11294480" cy="140787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Year 12 Post Trent Options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25.5.23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59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12175" y="1023059"/>
            <a:ext cx="6567649" cy="492248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QUESTION #3 - University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61925" y="1628774"/>
            <a:ext cx="11839575" cy="5092066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If a course asks for AAB is this the same as getting 128 UCAS points?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highlight>
                  <a:srgbClr val="FFFF00"/>
                </a:highlight>
              </a:rPr>
              <a:t>It may be yes but mostly where a course asks for grades, this is what they want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Do my EPQ / D of E / </a:t>
            </a:r>
            <a:r>
              <a:rPr lang="en-GB" sz="1600" dirty="0" err="1"/>
              <a:t>Lamda</a:t>
            </a:r>
            <a:r>
              <a:rPr lang="en-GB" sz="1600" dirty="0"/>
              <a:t> / Music results count toward UCAS Points?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highlight>
                  <a:srgbClr val="FFFF00"/>
                </a:highlight>
              </a:rPr>
              <a:t>Sometimes yes, but please check with the uni. EPQ Gr A will reduce your offer at some unis</a:t>
            </a:r>
            <a:r>
              <a:rPr lang="en-GB" sz="1600" dirty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How many universities do you apply to on your UCAS form?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highlight>
                  <a:srgbClr val="FFFF00"/>
                </a:highlight>
              </a:rPr>
              <a:t>You apply to </a:t>
            </a:r>
            <a:r>
              <a:rPr lang="en-GB" sz="1600" b="1" u="sng" dirty="0">
                <a:highlight>
                  <a:srgbClr val="FFFF00"/>
                </a:highlight>
              </a:rPr>
              <a:t>up to</a:t>
            </a:r>
            <a:r>
              <a:rPr lang="en-GB" sz="1600" dirty="0">
                <a:highlight>
                  <a:srgbClr val="FFFF00"/>
                </a:highlight>
              </a:rPr>
              <a:t> 5 universities on one application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What are FIRM and INSURANCE choices on your UCAS form?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/>
              <a:t>	</a:t>
            </a:r>
            <a:r>
              <a:rPr lang="en-GB" sz="1600" dirty="0">
                <a:highlight>
                  <a:srgbClr val="FFFF00"/>
                </a:highlight>
              </a:rPr>
              <a:t>These are the two courses you choose from your range of offers, your first and second choices.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How many Dentistry/Medicine/Veterinary courses can you apply to on one UCAS application?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highlight>
                  <a:srgbClr val="FFFF00"/>
                </a:highlight>
              </a:rPr>
              <a:t>You can apply </a:t>
            </a:r>
            <a:r>
              <a:rPr lang="en-GB" sz="1600" b="1" u="sng" dirty="0">
                <a:highlight>
                  <a:srgbClr val="FFFF00"/>
                </a:highlight>
              </a:rPr>
              <a:t>to up</a:t>
            </a:r>
            <a:r>
              <a:rPr lang="en-GB" sz="1600" dirty="0">
                <a:highlight>
                  <a:srgbClr val="FFFF00"/>
                </a:highlight>
              </a:rPr>
              <a:t> to 4 Medicine, Dentistry, Veterinary Science courses and 1 other. </a:t>
            </a:r>
            <a:endParaRPr lang="en-GB" sz="1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Can you apply to more than one course at the same university?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highlight>
                  <a:srgbClr val="FFFF00"/>
                </a:highlight>
              </a:rPr>
              <a:t>Yes of course</a:t>
            </a:r>
            <a:endParaRPr lang="en-GB" sz="1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Can you apply to more than one type of course on your UCAS form, </a:t>
            </a:r>
            <a:r>
              <a:rPr lang="en-GB" sz="1600" dirty="0" err="1"/>
              <a:t>eg</a:t>
            </a:r>
            <a:r>
              <a:rPr lang="en-GB" sz="1600" dirty="0"/>
              <a:t>: History, English Literature?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highlight>
                  <a:srgbClr val="FFFF00"/>
                </a:highlight>
              </a:rPr>
              <a:t>Yes, although you will only write </a:t>
            </a:r>
            <a:r>
              <a:rPr lang="en-GB" sz="1600" b="1" u="sng" dirty="0">
                <a:highlight>
                  <a:srgbClr val="FFFF00"/>
                </a:highlight>
              </a:rPr>
              <a:t>1 </a:t>
            </a:r>
            <a:r>
              <a:rPr lang="en-GB" sz="1600" u="sng" dirty="0">
                <a:highlight>
                  <a:srgbClr val="FFFF00"/>
                </a:highlight>
              </a:rPr>
              <a:t>Personal Statement</a:t>
            </a:r>
            <a:r>
              <a:rPr lang="en-GB" sz="1600" dirty="0">
                <a:highlight>
                  <a:srgbClr val="FFFF00"/>
                </a:highlight>
              </a:rPr>
              <a:t>, which will be seen by all applications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Do you have to attend an interview for all courses?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highlight>
                  <a:srgbClr val="FFFF00"/>
                </a:highlight>
              </a:rPr>
              <a:t>No, but some do and you will need to prepare. </a:t>
            </a:r>
          </a:p>
        </p:txBody>
      </p:sp>
    </p:spTree>
    <p:extLst>
      <p:ext uri="{BB962C8B-B14F-4D97-AF65-F5344CB8AC3E}">
        <p14:creationId xmlns:p14="http://schemas.microsoft.com/office/powerpoint/2010/main" val="15117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F639CB-787C-419E-9632-92F2C2845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819" y="1799927"/>
            <a:ext cx="10012751" cy="41404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League tables do not always show the best options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Birmingham, Manchester, Bristol, Nottingham, Leeds universities – great graduate job outcomes but aren’t the top in league tables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26" name="Picture 2" descr="No 1 badge Royalty Free Vector Image - VectorStock">
            <a:extLst>
              <a:ext uri="{FF2B5EF4-FFF2-40B4-BE49-F238E27FC236}">
                <a16:creationId xmlns:a16="http://schemas.microsoft.com/office/drawing/2014/main" id="{5FBC8E1A-776E-4A30-BFFF-90F3DD1E2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 t="15376" r="18377" b="10976"/>
          <a:stretch/>
        </p:blipFill>
        <p:spPr bwMode="auto">
          <a:xfrm>
            <a:off x="10298098" y="2479755"/>
            <a:ext cx="1778102" cy="22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B55D8-A4C0-3310-EFD0-13EFFF0C3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17"/>
          <a:stretch/>
        </p:blipFill>
        <p:spPr>
          <a:xfrm>
            <a:off x="1177575" y="4154877"/>
            <a:ext cx="8381236" cy="229865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170F8D4-D373-15B1-CBC7-A11EF9321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471" y="1101478"/>
            <a:ext cx="11255058" cy="6144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F639CB-787C-419E-9632-92F2C2845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819" y="1860887"/>
            <a:ext cx="10539956" cy="41404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Look at a range of entry requirements at a range of institutions to give yourself the best chance.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Be curious, look at a range of different courses, not just the ones you’ve heard about!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Read the COURSE MODULES thoroughly, will I enjoy three years studying this subject?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170F8D4-D373-15B1-CBC7-A11EF9321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936" y="1246479"/>
            <a:ext cx="3428127" cy="61440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7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F639CB-787C-419E-9632-92F2C2845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819" y="1860887"/>
            <a:ext cx="10539956" cy="41404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170F8D4-D373-15B1-CBC7-A11EF9321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9733" y="819568"/>
            <a:ext cx="3428127" cy="61440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University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C2570-02EE-D34A-455D-5A4D038AC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5"/>
          <a:stretch/>
        </p:blipFill>
        <p:spPr>
          <a:xfrm>
            <a:off x="6562723" y="1534643"/>
            <a:ext cx="5333527" cy="5066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CF002-81E3-C002-DB51-E63F05DB8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7" y="1534643"/>
            <a:ext cx="6195328" cy="519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1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8053" y="1720512"/>
            <a:ext cx="11758197" cy="4870788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100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600" dirty="0"/>
              <a:t>Thinking about UK universities – when are the following deadlines: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7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7600" dirty="0"/>
              <a:t>What is the first date you can submit a UCAS form for 2024 entry?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600" dirty="0">
                <a:highlight>
                  <a:srgbClr val="FFFF00"/>
                </a:highlight>
              </a:rPr>
              <a:t>You can submit your application from 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5</a:t>
            </a:r>
            <a:r>
              <a:rPr lang="en-GB" sz="7600" b="1" u="sng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th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 Sept 2023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7600" dirty="0"/>
              <a:t>Deadline for Conservatoires (music only)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600" dirty="0">
                <a:highlight>
                  <a:srgbClr val="FFFF00"/>
                </a:highlight>
              </a:rPr>
              <a:t>Conservatoire </a:t>
            </a:r>
            <a:r>
              <a:rPr lang="en-GB" sz="7600" u="sng" dirty="0">
                <a:highlight>
                  <a:srgbClr val="FFFF00"/>
                </a:highlight>
              </a:rPr>
              <a:t>music</a:t>
            </a:r>
            <a:r>
              <a:rPr lang="en-GB" sz="7600" dirty="0">
                <a:highlight>
                  <a:srgbClr val="FFFF00"/>
                </a:highlight>
              </a:rPr>
              <a:t> applications 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2</a:t>
            </a:r>
            <a:r>
              <a:rPr lang="en-GB" sz="7600" b="1" u="sng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nd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 Oct 2023</a:t>
            </a:r>
            <a:endParaRPr lang="en-GB" sz="7600" dirty="0">
              <a:highlight>
                <a:srgbClr val="FFFF00"/>
              </a:highligh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7600" dirty="0"/>
              <a:t>Deadline for Oxford, Cambridge, Veterinary Science Medicine and Dentistry?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16</a:t>
            </a:r>
            <a:r>
              <a:rPr lang="en-GB" sz="76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th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Oct 2023 (13</a:t>
            </a:r>
            <a:r>
              <a:rPr lang="en-GB" sz="76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th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en-GB" sz="7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600" dirty="0">
                <a:highlight>
                  <a:srgbClr val="FFFF00"/>
                </a:highlight>
              </a:rPr>
              <a:t>Compulsory entrance exams for Oxbridge, Medicine etc are 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18/19/20</a:t>
            </a:r>
            <a:r>
              <a:rPr lang="en-GB" sz="76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th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Oct 2023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7600" dirty="0"/>
              <a:t>The final UCAS deadline (called the Equal Consideration Deadline)?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600" dirty="0">
                <a:highlight>
                  <a:srgbClr val="FFFF00"/>
                </a:highlight>
              </a:rPr>
              <a:t>UCAS (Equal Consideration) deadline is 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31</a:t>
            </a:r>
            <a:r>
              <a:rPr lang="en-GB" sz="7600" b="1" u="sng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st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 Jan 2024</a:t>
            </a:r>
            <a:r>
              <a:rPr lang="en-GB" sz="7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GB" sz="7600" dirty="0">
                <a:highlight>
                  <a:srgbClr val="FFFF00"/>
                </a:highlight>
              </a:rPr>
              <a:t>but…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600" dirty="0">
                <a:highlight>
                  <a:srgbClr val="FFFF00"/>
                </a:highlight>
              </a:rPr>
              <a:t>School UCAS Deadline 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8</a:t>
            </a:r>
            <a:r>
              <a:rPr lang="en-GB" sz="7600" b="1" u="sng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th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 Dec 2023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7600" dirty="0"/>
              <a:t>When do unis need to respond to you with an offer and when do you need to reply to them?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600" dirty="0">
                <a:highlight>
                  <a:srgbClr val="FFFF00"/>
                </a:highlight>
              </a:rPr>
              <a:t>Unis have until 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</a:t>
            </a:r>
            <a:r>
              <a:rPr lang="en-GB" sz="76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st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May 2024</a:t>
            </a:r>
            <a:r>
              <a:rPr lang="en-GB" sz="7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GB" sz="7600" dirty="0">
                <a:highlight>
                  <a:srgbClr val="FFFF00"/>
                </a:highlight>
              </a:rPr>
              <a:t>to make you an offer and you have until 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29</a:t>
            </a:r>
            <a:r>
              <a:rPr lang="en-GB" sz="76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th</a:t>
            </a:r>
            <a:r>
              <a:rPr lang="en-GB" sz="7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May 2024 </a:t>
            </a:r>
            <a:r>
              <a:rPr lang="en-GB" sz="7600" dirty="0">
                <a:highlight>
                  <a:srgbClr val="FFFF00"/>
                </a:highlight>
              </a:rPr>
              <a:t>to respond (TBC)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6C9CB62-A288-C940-DD1C-A2E2C95EF1FC}"/>
              </a:ext>
            </a:extLst>
          </p:cNvPr>
          <p:cNvSpPr txBox="1">
            <a:spLocks/>
          </p:cNvSpPr>
          <p:nvPr/>
        </p:nvSpPr>
        <p:spPr>
          <a:xfrm>
            <a:off x="2188288" y="1127834"/>
            <a:ext cx="7815424" cy="4922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QUESTIONS #4 – University Dates</a:t>
            </a:r>
          </a:p>
        </p:txBody>
      </p:sp>
    </p:spTree>
    <p:extLst>
      <p:ext uri="{BB962C8B-B14F-4D97-AF65-F5344CB8AC3E}">
        <p14:creationId xmlns:p14="http://schemas.microsoft.com/office/powerpoint/2010/main" val="30758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A3E71AA-5146-47AD-969A-03BAF19C0F76}"/>
              </a:ext>
            </a:extLst>
          </p:cNvPr>
          <p:cNvGraphicFramePr>
            <a:graphicFrameLocks/>
          </p:cNvGraphicFramePr>
          <p:nvPr/>
        </p:nvGraphicFramePr>
        <p:xfrm>
          <a:off x="867559" y="1149977"/>
          <a:ext cx="9646690" cy="88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77488ED7-B8EB-46F8-BD02-38A27DB43301}"/>
              </a:ext>
            </a:extLst>
          </p:cNvPr>
          <p:cNvGraphicFramePr>
            <a:graphicFrameLocks/>
          </p:cNvGraphicFramePr>
          <p:nvPr/>
        </p:nvGraphicFramePr>
        <p:xfrm>
          <a:off x="897285" y="3405604"/>
          <a:ext cx="9691391" cy="93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58E51B44-C532-4B84-A115-41A4037BD21E}"/>
              </a:ext>
            </a:extLst>
          </p:cNvPr>
          <p:cNvGraphicFramePr>
            <a:graphicFrameLocks/>
          </p:cNvGraphicFramePr>
          <p:nvPr/>
        </p:nvGraphicFramePr>
        <p:xfrm>
          <a:off x="822858" y="2273607"/>
          <a:ext cx="9691391" cy="93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E7D357D1-28EE-4D59-B6B3-6EBB9B7976BD}"/>
              </a:ext>
            </a:extLst>
          </p:cNvPr>
          <p:cNvGraphicFramePr>
            <a:graphicFrameLocks/>
          </p:cNvGraphicFramePr>
          <p:nvPr/>
        </p:nvGraphicFramePr>
        <p:xfrm>
          <a:off x="985204" y="5662957"/>
          <a:ext cx="9691391" cy="93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0D3DB73D-0FF6-448C-A4F8-422E32AB46F0}"/>
              </a:ext>
            </a:extLst>
          </p:cNvPr>
          <p:cNvGraphicFramePr>
            <a:graphicFrameLocks/>
          </p:cNvGraphicFramePr>
          <p:nvPr/>
        </p:nvGraphicFramePr>
        <p:xfrm>
          <a:off x="897285" y="4531659"/>
          <a:ext cx="9769819" cy="93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B71ABB4A-C23C-4D44-A167-EA336FCD1EAB}"/>
              </a:ext>
            </a:extLst>
          </p:cNvPr>
          <p:cNvGrpSpPr/>
          <p:nvPr/>
        </p:nvGrpSpPr>
        <p:grpSpPr>
          <a:xfrm rot="5400000">
            <a:off x="5726968" y="5374126"/>
            <a:ext cx="539727" cy="631378"/>
            <a:chOff x="9421527" y="-315689"/>
            <a:chExt cx="539727" cy="631378"/>
          </a:xfrm>
          <a:solidFill>
            <a:schemeClr val="accent2">
              <a:lumMod val="75000"/>
            </a:schemeClr>
          </a:solidFill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FA6EA0EC-5F06-4C75-8727-F18EC86B36EA}"/>
                </a:ext>
              </a:extLst>
            </p:cNvPr>
            <p:cNvSpPr/>
            <p:nvPr/>
          </p:nvSpPr>
          <p:spPr>
            <a:xfrm rot="10800000">
              <a:off x="9421527" y="-315689"/>
              <a:ext cx="539727" cy="63137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Right 4">
              <a:extLst>
                <a:ext uri="{FF2B5EF4-FFF2-40B4-BE49-F238E27FC236}">
                  <a16:creationId xmlns:a16="http://schemas.microsoft.com/office/drawing/2014/main" id="{92F6AA74-31B1-4EDB-84CD-B1691CDAE985}"/>
                </a:ext>
              </a:extLst>
            </p:cNvPr>
            <p:cNvSpPr txBox="1"/>
            <p:nvPr/>
          </p:nvSpPr>
          <p:spPr>
            <a:xfrm rot="10800000">
              <a:off x="9583445" y="-189413"/>
              <a:ext cx="377809" cy="37882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951365-8AD3-4770-B047-1A60771397BD}"/>
              </a:ext>
            </a:extLst>
          </p:cNvPr>
          <p:cNvGrpSpPr/>
          <p:nvPr/>
        </p:nvGrpSpPr>
        <p:grpSpPr>
          <a:xfrm rot="16200000">
            <a:off x="9167279" y="5146549"/>
            <a:ext cx="469637" cy="631378"/>
            <a:chOff x="9421527" y="-315689"/>
            <a:chExt cx="539727" cy="631378"/>
          </a:xfrm>
          <a:solidFill>
            <a:schemeClr val="accent1"/>
          </a:solidFill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90C97EC9-E9D4-4ADD-AF9F-9AB2C49CB9BD}"/>
                </a:ext>
              </a:extLst>
            </p:cNvPr>
            <p:cNvSpPr/>
            <p:nvPr/>
          </p:nvSpPr>
          <p:spPr>
            <a:xfrm rot="10800000">
              <a:off x="9421527" y="-315689"/>
              <a:ext cx="539727" cy="63137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rrow: Right 4">
              <a:extLst>
                <a:ext uri="{FF2B5EF4-FFF2-40B4-BE49-F238E27FC236}">
                  <a16:creationId xmlns:a16="http://schemas.microsoft.com/office/drawing/2014/main" id="{C9925AB6-ED57-4151-B9C5-8935C6CEC46F}"/>
                </a:ext>
              </a:extLst>
            </p:cNvPr>
            <p:cNvSpPr txBox="1"/>
            <p:nvPr/>
          </p:nvSpPr>
          <p:spPr>
            <a:xfrm rot="10800000">
              <a:off x="9583445" y="-189413"/>
              <a:ext cx="377809" cy="37882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Arrow: U-Turn 29">
            <a:extLst>
              <a:ext uri="{FF2B5EF4-FFF2-40B4-BE49-F238E27FC236}">
                <a16:creationId xmlns:a16="http://schemas.microsoft.com/office/drawing/2014/main" id="{519A01AE-3FC6-4048-AE36-E446EF014B77}"/>
              </a:ext>
            </a:extLst>
          </p:cNvPr>
          <p:cNvSpPr/>
          <p:nvPr/>
        </p:nvSpPr>
        <p:spPr>
          <a:xfrm rot="5400000">
            <a:off x="10305500" y="4044313"/>
            <a:ext cx="1502328" cy="6989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349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U-Turn 30">
            <a:extLst>
              <a:ext uri="{FF2B5EF4-FFF2-40B4-BE49-F238E27FC236}">
                <a16:creationId xmlns:a16="http://schemas.microsoft.com/office/drawing/2014/main" id="{A604F59B-8039-4FC2-8BE7-D594B1F580EC}"/>
              </a:ext>
            </a:extLst>
          </p:cNvPr>
          <p:cNvSpPr/>
          <p:nvPr/>
        </p:nvSpPr>
        <p:spPr>
          <a:xfrm rot="5400000">
            <a:off x="10305500" y="1924157"/>
            <a:ext cx="1502328" cy="6989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34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U-Turn 31">
            <a:extLst>
              <a:ext uri="{FF2B5EF4-FFF2-40B4-BE49-F238E27FC236}">
                <a16:creationId xmlns:a16="http://schemas.microsoft.com/office/drawing/2014/main" id="{AAAB02A6-FFA8-44D4-B952-ECA83A587C4A}"/>
              </a:ext>
            </a:extLst>
          </p:cNvPr>
          <p:cNvSpPr/>
          <p:nvPr/>
        </p:nvSpPr>
        <p:spPr>
          <a:xfrm rot="5400000" flipV="1">
            <a:off x="-144787" y="5246909"/>
            <a:ext cx="1502328" cy="63137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349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row: U-Turn 32">
            <a:extLst>
              <a:ext uri="{FF2B5EF4-FFF2-40B4-BE49-F238E27FC236}">
                <a16:creationId xmlns:a16="http://schemas.microsoft.com/office/drawing/2014/main" id="{BB21189C-3E22-46A8-A1BC-3047CC740C42}"/>
              </a:ext>
            </a:extLst>
          </p:cNvPr>
          <p:cNvSpPr/>
          <p:nvPr/>
        </p:nvSpPr>
        <p:spPr>
          <a:xfrm rot="5400000" flipV="1">
            <a:off x="-131899" y="2940792"/>
            <a:ext cx="1502328" cy="72226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349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1C179DDF-7EC1-4D2A-B1EF-06FBCA9AF0FC}"/>
              </a:ext>
            </a:extLst>
          </p:cNvPr>
          <p:cNvSpPr txBox="1">
            <a:spLocks/>
          </p:cNvSpPr>
          <p:nvPr/>
        </p:nvSpPr>
        <p:spPr>
          <a:xfrm>
            <a:off x="2201083" y="248243"/>
            <a:ext cx="1469975" cy="56255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FDF55-7B5B-42C6-8AF7-E57D3B95E52D}"/>
              </a:ext>
            </a:extLst>
          </p:cNvPr>
          <p:cNvSpPr txBox="1"/>
          <p:nvPr/>
        </p:nvSpPr>
        <p:spPr>
          <a:xfrm>
            <a:off x="9952483" y="140721"/>
            <a:ext cx="94673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47E384-95BA-40A8-868E-1618D0F502CE}"/>
              </a:ext>
            </a:extLst>
          </p:cNvPr>
          <p:cNvSpPr txBox="1"/>
          <p:nvPr/>
        </p:nvSpPr>
        <p:spPr>
          <a:xfrm>
            <a:off x="11030376" y="132790"/>
            <a:ext cx="9467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3910C-8A0B-4B79-99E6-B29B06CCF60A}"/>
              </a:ext>
            </a:extLst>
          </p:cNvPr>
          <p:cNvSpPr txBox="1"/>
          <p:nvPr/>
        </p:nvSpPr>
        <p:spPr>
          <a:xfrm>
            <a:off x="11030376" y="587199"/>
            <a:ext cx="9467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68BA36-6C2E-47FF-BBA5-45F694437CCD}"/>
              </a:ext>
            </a:extLst>
          </p:cNvPr>
          <p:cNvSpPr txBox="1"/>
          <p:nvPr/>
        </p:nvSpPr>
        <p:spPr>
          <a:xfrm>
            <a:off x="9952484" y="587199"/>
            <a:ext cx="94673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D803C-B732-4DF1-A44D-FCF49EACE6C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1725" y="140721"/>
            <a:ext cx="1752755" cy="64267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B67115C-DD7F-4688-A1C4-80F046344170}"/>
              </a:ext>
            </a:extLst>
          </p:cNvPr>
          <p:cNvGrpSpPr/>
          <p:nvPr/>
        </p:nvGrpSpPr>
        <p:grpSpPr>
          <a:xfrm>
            <a:off x="4571333" y="529519"/>
            <a:ext cx="2603908" cy="562552"/>
            <a:chOff x="237660" y="0"/>
            <a:chExt cx="2561500" cy="93033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1EFBC54-C4E5-435D-9590-C84F1BFA4AEB}"/>
                </a:ext>
              </a:extLst>
            </p:cNvPr>
            <p:cNvSpPr/>
            <p:nvPr/>
          </p:nvSpPr>
          <p:spPr>
            <a:xfrm>
              <a:off x="237660" y="0"/>
              <a:ext cx="2561500" cy="88932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6ECD74C9-C495-4EAD-8D28-9A710C7E8631}"/>
                </a:ext>
              </a:extLst>
            </p:cNvPr>
            <p:cNvSpPr txBox="1"/>
            <p:nvPr/>
          </p:nvSpPr>
          <p:spPr>
            <a:xfrm>
              <a:off x="289754" y="93102"/>
              <a:ext cx="2509406" cy="837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UCAS form completed in school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6A5149-4226-43E9-B0F1-BFA3BCA54065}"/>
              </a:ext>
            </a:extLst>
          </p:cNvPr>
          <p:cNvGrpSpPr/>
          <p:nvPr/>
        </p:nvGrpSpPr>
        <p:grpSpPr>
          <a:xfrm rot="20726135">
            <a:off x="3864971" y="619916"/>
            <a:ext cx="503417" cy="635252"/>
            <a:chOff x="2997748" y="127035"/>
            <a:chExt cx="503417" cy="635252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ACE02A65-1545-4E7D-B01B-8B1AE05A00A3}"/>
                </a:ext>
              </a:extLst>
            </p:cNvPr>
            <p:cNvSpPr/>
            <p:nvPr/>
          </p:nvSpPr>
          <p:spPr>
            <a:xfrm>
              <a:off x="2997748" y="127035"/>
              <a:ext cx="503417" cy="63525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Arrow: Right 4">
              <a:extLst>
                <a:ext uri="{FF2B5EF4-FFF2-40B4-BE49-F238E27FC236}">
                  <a16:creationId xmlns:a16="http://schemas.microsoft.com/office/drawing/2014/main" id="{EB89B72E-8A6A-4B50-87C3-43931F383EC6}"/>
                </a:ext>
              </a:extLst>
            </p:cNvPr>
            <p:cNvSpPr txBox="1"/>
            <p:nvPr/>
          </p:nvSpPr>
          <p:spPr>
            <a:xfrm>
              <a:off x="2997748" y="254085"/>
              <a:ext cx="352392" cy="381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99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062037" y="1633491"/>
            <a:ext cx="10639425" cy="5200649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4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4200" dirty="0"/>
              <a:t>Can you apply to the UK and another country in the same year?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Yes of course</a:t>
            </a:r>
            <a:endParaRPr lang="en-GB" sz="4200" b="1" u="sng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4200" dirty="0"/>
              <a:t>Do all countries have a system like UCAS?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Many do, but some countries you apply directly, do your homework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4200" dirty="0"/>
              <a:t>Can you apply to the USA for a scholarship in any sport?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No, for example, Field Hockey is only available for women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4200" dirty="0"/>
              <a:t>What are the timescales for a US application?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Earlier than the UK, make sure you’re in contact with us ASAP if you’re </a:t>
            </a: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interested.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4200" dirty="0"/>
              <a:t>Do I have to be a citizen of that particular country to apply?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GB" sz="42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No you don’t, in some places it’s easier but most countries have non </a:t>
            </a:r>
            <a:r>
              <a:rPr lang="en-GB" sz="4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GB" sz="42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citizen application processes.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4200" dirty="0"/>
              <a:t>Is the USA a back up option?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GB" sz="42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No! Oxford and Cambridge wouldn’t make it onto the list of the most </a:t>
            </a:r>
            <a:r>
              <a:rPr lang="en-GB" sz="4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GB" sz="42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selective unis in the US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6C9CB62-A288-C940-DD1C-A2E2C95EF1FC}"/>
              </a:ext>
            </a:extLst>
          </p:cNvPr>
          <p:cNvSpPr txBox="1">
            <a:spLocks/>
          </p:cNvSpPr>
          <p:nvPr/>
        </p:nvSpPr>
        <p:spPr>
          <a:xfrm>
            <a:off x="2023900" y="1141243"/>
            <a:ext cx="8482175" cy="4922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QUESTIONS #5 – Study outside the UK</a:t>
            </a:r>
          </a:p>
        </p:txBody>
      </p:sp>
    </p:spTree>
    <p:extLst>
      <p:ext uri="{BB962C8B-B14F-4D97-AF65-F5344CB8AC3E}">
        <p14:creationId xmlns:p14="http://schemas.microsoft.com/office/powerpoint/2010/main" val="19178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F639CB-787C-419E-9632-92F2C28452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344" y="1718012"/>
            <a:ext cx="10539956" cy="414043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Can offer a fantastic opportunity to study in a new environment and experience new cultures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Courses will have different entry dates / methods and start dates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Speak to us asap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170F8D4-D373-15B1-CBC7-A11EF9321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3493" y="1217904"/>
            <a:ext cx="5457607" cy="64298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Study outside the 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7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94190" y="1753340"/>
            <a:ext cx="11203619" cy="5104660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4200" dirty="0"/>
              <a:t>When can you submit an apprenticeship application?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When the specific scheme opens, this could be throughout </a:t>
            </a: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Y13</a:t>
            </a:r>
            <a:endParaRPr lang="en-GB" sz="4200" b="1" u="sng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4200" dirty="0"/>
              <a:t>How many apprenticeships can you apply to?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As many as you like, it pays to be prepared!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4200" dirty="0"/>
              <a:t>How do you apply to an apprenticeship?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Directly with the employer, usually on their website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4200" dirty="0"/>
              <a:t>Will I be interviewed for an apprenticeship?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Almost certainly yes, it may be a 3-4 stage process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/>
              <a:t>How do I find an apprenticeship?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Company websites, Gov.uk/apprenticeships, Unifrog, </a:t>
            </a:r>
            <a:r>
              <a:rPr lang="en-GB" sz="4200" dirty="0">
                <a:solidFill>
                  <a:srgbClr val="FF0000"/>
                </a:solidFill>
              </a:rPr>
              <a:t>	</a:t>
            </a:r>
            <a:r>
              <a:rPr lang="en-GB" sz="4200" dirty="0">
                <a:solidFill>
                  <a:srgbClr val="FF0000"/>
                </a:solidFill>
                <a:highlight>
                  <a:srgbClr val="FFFF00"/>
                </a:highlight>
              </a:rPr>
              <a:t>Networking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4200" b="1" u="sng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6C9CB62-A288-C940-DD1C-A2E2C95EF1FC}"/>
              </a:ext>
            </a:extLst>
          </p:cNvPr>
          <p:cNvSpPr txBox="1">
            <a:spLocks/>
          </p:cNvSpPr>
          <p:nvPr/>
        </p:nvSpPr>
        <p:spPr>
          <a:xfrm>
            <a:off x="2340687" y="1118309"/>
            <a:ext cx="7510624" cy="4922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QUESTIONS #6 -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33822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427"/>
          <a:stretch/>
        </p:blipFill>
        <p:spPr>
          <a:xfrm>
            <a:off x="9358914" y="4597653"/>
            <a:ext cx="2556861" cy="183402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10964" y="1866901"/>
            <a:ext cx="10587616" cy="3952874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1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chemeClr val="bg2"/>
                </a:solidFill>
              </a:rPr>
              <a:t>Do your homework now in preparation for Y13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chemeClr val="bg2"/>
                </a:solidFill>
              </a:rPr>
              <a:t>Apply to a range of schemes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chemeClr val="bg2"/>
                </a:solidFill>
              </a:rPr>
              <a:t>Evidence of interest in the company - Work Experience?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chemeClr val="bg2"/>
                </a:solidFill>
              </a:rPr>
              <a:t>Interview practice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chemeClr val="bg2"/>
                </a:solidFill>
              </a:rPr>
              <a:t>Seek help and guidance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140F11-C3B9-4464-EA09-2627CF8F716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450182" y="1143515"/>
            <a:ext cx="4713349" cy="52775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32449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6692" y="1463927"/>
            <a:ext cx="9766031" cy="4791075"/>
          </a:xfrm>
        </p:spPr>
        <p:txBody>
          <a:bodyPr>
            <a:normAutofit lnSpcReduction="10000"/>
          </a:bodyPr>
          <a:lstStyle/>
          <a:p>
            <a:pPr lvl="1"/>
            <a:endParaRPr lang="en-GB" sz="1100" dirty="0"/>
          </a:p>
          <a:p>
            <a:pPr lvl="1"/>
            <a:r>
              <a:rPr lang="en-GB" sz="3600" dirty="0"/>
              <a:t>Where would you like to go?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What is it like out there?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How do you get there?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Timescales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Ensuring your success</a:t>
            </a:r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F3FDEE-5104-0B20-EF1C-2DD1E57FB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27"/>
          <a:stretch/>
        </p:blipFill>
        <p:spPr>
          <a:xfrm>
            <a:off x="8157645" y="2425952"/>
            <a:ext cx="3758213" cy="26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427"/>
          <a:stretch/>
        </p:blipFill>
        <p:spPr>
          <a:xfrm>
            <a:off x="9282715" y="4492878"/>
            <a:ext cx="2623536" cy="188185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6692" y="1952624"/>
            <a:ext cx="10810958" cy="4505325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100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600" dirty="0"/>
              <a:t>If you have no idea what you’d like to do, or want to find out more, where can you do your research?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</a:rPr>
              <a:t>UCAS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</a:rPr>
              <a:t>Unifrog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 err="1">
                <a:solidFill>
                  <a:srgbClr val="FF0000"/>
                </a:solidFill>
              </a:rPr>
              <a:t>Unibuddy</a:t>
            </a:r>
            <a:endParaRPr lang="en-GB" sz="36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</a:rPr>
              <a:t>Careers Department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</a:rPr>
              <a:t>Tutor / Sixth Form Team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</a:rPr>
              <a:t>Family / Contacts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3600" dirty="0">
                <a:solidFill>
                  <a:srgbClr val="FF0000"/>
                </a:solidFill>
              </a:rPr>
              <a:t>Work Experience</a:t>
            </a:r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140F11-C3B9-4464-EA09-2627CF8F716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744224" y="1241949"/>
            <a:ext cx="7017793" cy="52775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QUESTION #7 - Research</a:t>
            </a:r>
          </a:p>
        </p:txBody>
      </p:sp>
    </p:spTree>
    <p:extLst>
      <p:ext uri="{BB962C8B-B14F-4D97-AF65-F5344CB8AC3E}">
        <p14:creationId xmlns:p14="http://schemas.microsoft.com/office/powerpoint/2010/main" val="32377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427"/>
          <a:stretch/>
        </p:blipFill>
        <p:spPr>
          <a:xfrm>
            <a:off x="9214938" y="4370810"/>
            <a:ext cx="2816520" cy="20202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57167" y="1759381"/>
            <a:ext cx="10525208" cy="469856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GB" sz="1100" dirty="0"/>
          </a:p>
          <a:p>
            <a:pPr marL="457200" lvl="1" indent="0">
              <a:buNone/>
            </a:pPr>
            <a:endParaRPr lang="en-GB" sz="1100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600" dirty="0"/>
              <a:t>What will make you stand out from the competition for a course at </a:t>
            </a:r>
            <a:r>
              <a:rPr lang="en-GB" sz="3600" dirty="0" err="1"/>
              <a:t>uni</a:t>
            </a:r>
            <a:r>
              <a:rPr lang="en-GB" sz="3600" dirty="0"/>
              <a:t>, an apprenticeship, job or gap year?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0000"/>
                </a:solidFill>
              </a:rPr>
              <a:t>Passion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0000"/>
                </a:solidFill>
              </a:rPr>
              <a:t>Curiosity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0000"/>
                </a:solidFill>
              </a:rPr>
              <a:t>Grades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0000"/>
                </a:solidFill>
              </a:rPr>
              <a:t>Preparation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0000"/>
                </a:solidFill>
              </a:rPr>
              <a:t>Attributes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0000"/>
                </a:solidFill>
              </a:rPr>
              <a:t>Experience</a:t>
            </a:r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EC4BEF7-90B0-5A28-1453-110BB6ABFE8B}"/>
              </a:ext>
            </a:extLst>
          </p:cNvPr>
          <p:cNvSpPr txBox="1">
            <a:spLocks/>
          </p:cNvSpPr>
          <p:nvPr/>
        </p:nvSpPr>
        <p:spPr>
          <a:xfrm>
            <a:off x="1969213" y="1175459"/>
            <a:ext cx="8784512" cy="49224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QUESTIONS #8 - How do you get there?</a:t>
            </a:r>
          </a:p>
        </p:txBody>
      </p:sp>
    </p:spTree>
    <p:extLst>
      <p:ext uri="{BB962C8B-B14F-4D97-AF65-F5344CB8AC3E}">
        <p14:creationId xmlns:p14="http://schemas.microsoft.com/office/powerpoint/2010/main" val="32747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1371600"/>
            <a:ext cx="10515600" cy="55245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do you get there?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1" y="2333625"/>
            <a:ext cx="10515600" cy="403859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You will need to be the most competitive you can be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What will set you apart from your competition?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Do you meet all the required qualifications, experience and attributes?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How do you demonstrate these – evidence.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Gaps?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rgbClr val="FF0000"/>
                </a:solidFill>
              </a:rPr>
              <a:t>Create your personal Action Plan – share with your tutor and put in your Unifrog locker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2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2FEEB-32AC-897E-BA1F-998E6151C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443038"/>
            <a:ext cx="6715125" cy="53958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199" y="1166813"/>
            <a:ext cx="10515600" cy="55245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How do you get there?</a:t>
            </a:r>
          </a:p>
        </p:txBody>
      </p:sp>
    </p:spTree>
    <p:extLst>
      <p:ext uri="{BB962C8B-B14F-4D97-AF65-F5344CB8AC3E}">
        <p14:creationId xmlns:p14="http://schemas.microsoft.com/office/powerpoint/2010/main" val="18996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52851" y="2581275"/>
            <a:ext cx="1962150" cy="1981200"/>
          </a:xfrm>
          <a:solidFill>
            <a:schemeClr val="tx1"/>
          </a:solidFill>
        </p:spPr>
        <p:txBody>
          <a:bodyPr/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Quiz Results</a:t>
            </a:r>
          </a:p>
        </p:txBody>
      </p:sp>
      <p:pic>
        <p:nvPicPr>
          <p:cNvPr id="1026" name="Picture 2" descr="First place ribbon stock illustration. Illustration of painting - 17646592">
            <a:extLst>
              <a:ext uri="{FF2B5EF4-FFF2-40B4-BE49-F238E27FC236}">
                <a16:creationId xmlns:a16="http://schemas.microsoft.com/office/drawing/2014/main" id="{8C7EE97D-B14F-AC44-4DD1-B015CF5C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698959"/>
            <a:ext cx="2886075" cy="40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37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57638" y="1304925"/>
            <a:ext cx="4486276" cy="6572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Any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AD73D-C5D7-23F7-FBD2-6B6C3C599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7" t="5428" r="6721" b="10439"/>
          <a:stretch/>
        </p:blipFill>
        <p:spPr>
          <a:xfrm>
            <a:off x="3957638" y="2198370"/>
            <a:ext cx="4486276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928"/>
          <a:stretch/>
        </p:blipFill>
        <p:spPr>
          <a:xfrm>
            <a:off x="9339518" y="4048125"/>
            <a:ext cx="2700081" cy="262101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2343" y="1215973"/>
            <a:ext cx="10991657" cy="60634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Where do you want to go, what do you want to do?</a:t>
            </a:r>
            <a:r>
              <a:rPr lang="en-GB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92342" y="2214943"/>
            <a:ext cx="9518457" cy="40615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This is simple – you need to apply to the best course, apprenticeship, gap year or job for </a:t>
            </a:r>
            <a:r>
              <a:rPr lang="en-GB" b="1" u="sng" dirty="0"/>
              <a:t>YOU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For the best prospects in the future, it’s </a:t>
            </a:r>
            <a:r>
              <a:rPr lang="en-GB" b="1" dirty="0"/>
              <a:t>YOU</a:t>
            </a:r>
            <a:r>
              <a:rPr lang="en-GB" dirty="0"/>
              <a:t>, not where you go that is important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For example - in the Investment Banking sector </a:t>
            </a:r>
            <a:r>
              <a:rPr lang="en-GB" b="1" dirty="0">
                <a:solidFill>
                  <a:srgbClr val="FF0000"/>
                </a:solidFill>
              </a:rPr>
              <a:t>76% </a:t>
            </a:r>
            <a:r>
              <a:rPr lang="en-GB" dirty="0"/>
              <a:t>of jobs went to interns (work experience)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>
                <a:solidFill>
                  <a:srgbClr val="FF0000"/>
                </a:solidFill>
              </a:rPr>
              <a:t>70% </a:t>
            </a:r>
            <a:r>
              <a:rPr lang="en-GB" dirty="0"/>
              <a:t>of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graduate employers have no degree subject specification	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4409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427"/>
          <a:stretch/>
        </p:blipFill>
        <p:spPr>
          <a:xfrm>
            <a:off x="8025414" y="3492753"/>
            <a:ext cx="3758213" cy="269575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6692" y="2130856"/>
            <a:ext cx="9766031" cy="40576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100" dirty="0"/>
          </a:p>
          <a:p>
            <a:pPr marL="457200" lvl="1" indent="0">
              <a:buNone/>
            </a:pPr>
            <a:r>
              <a:rPr lang="en-GB" sz="3600" dirty="0"/>
              <a:t>Name 4 possible routes you could take after you leave Trent</a:t>
            </a:r>
          </a:p>
          <a:p>
            <a:pPr lvl="2"/>
            <a:r>
              <a:rPr lang="en-GB" sz="3200" dirty="0">
                <a:solidFill>
                  <a:srgbClr val="FF0000"/>
                </a:solidFill>
              </a:rPr>
              <a:t>University – UK or abroad</a:t>
            </a:r>
          </a:p>
          <a:p>
            <a:pPr lvl="2"/>
            <a:r>
              <a:rPr lang="en-GB" sz="3200" dirty="0">
                <a:solidFill>
                  <a:srgbClr val="FF0000"/>
                </a:solidFill>
              </a:rPr>
              <a:t>Apprenticeship</a:t>
            </a:r>
          </a:p>
          <a:p>
            <a:pPr lvl="2"/>
            <a:r>
              <a:rPr lang="en-GB" sz="3200" dirty="0">
                <a:solidFill>
                  <a:srgbClr val="FF0000"/>
                </a:solidFill>
              </a:rPr>
              <a:t>Gap year</a:t>
            </a:r>
          </a:p>
          <a:p>
            <a:pPr lvl="2"/>
            <a:r>
              <a:rPr lang="en-GB" sz="3200" dirty="0">
                <a:solidFill>
                  <a:srgbClr val="FF0000"/>
                </a:solidFill>
              </a:rPr>
              <a:t>Work</a:t>
            </a:r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140F11-C3B9-4464-EA09-2627CF8F716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777603" y="1232424"/>
            <a:ext cx="7014097" cy="55827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QUESTION #1 - Routes</a:t>
            </a:r>
          </a:p>
        </p:txBody>
      </p:sp>
    </p:spTree>
    <p:extLst>
      <p:ext uri="{BB962C8B-B14F-4D97-AF65-F5344CB8AC3E}">
        <p14:creationId xmlns:p14="http://schemas.microsoft.com/office/powerpoint/2010/main" val="15023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427"/>
          <a:stretch/>
        </p:blipFill>
        <p:spPr>
          <a:xfrm>
            <a:off x="9435114" y="4540503"/>
            <a:ext cx="2607309" cy="187021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6692" y="2130856"/>
            <a:ext cx="10582358" cy="44985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100" dirty="0"/>
          </a:p>
          <a:p>
            <a:pPr lvl="1"/>
            <a:r>
              <a:rPr lang="en-GB" sz="3600" dirty="0"/>
              <a:t>You could apply to more than one route –</a:t>
            </a:r>
          </a:p>
          <a:p>
            <a:pPr marL="457200" lvl="1" indent="0">
              <a:buNone/>
            </a:pPr>
            <a:endParaRPr lang="en-GB" sz="3600" dirty="0"/>
          </a:p>
          <a:p>
            <a:pPr lvl="2"/>
            <a:r>
              <a:rPr lang="en-GB" sz="3200" dirty="0"/>
              <a:t>Thorough research</a:t>
            </a:r>
          </a:p>
          <a:p>
            <a:pPr marL="914400" lvl="2" indent="0">
              <a:buNone/>
            </a:pPr>
            <a:endParaRPr lang="en-GB" sz="3200" dirty="0"/>
          </a:p>
          <a:p>
            <a:pPr lvl="2"/>
            <a:r>
              <a:rPr lang="en-GB" sz="3200" dirty="0"/>
              <a:t>Effective Planning</a:t>
            </a:r>
          </a:p>
          <a:p>
            <a:pPr marL="914400" lvl="2" indent="0">
              <a:buNone/>
            </a:pPr>
            <a:endParaRPr lang="en-GB" sz="3200" dirty="0"/>
          </a:p>
          <a:p>
            <a:pPr lvl="2"/>
            <a:r>
              <a:rPr lang="en-GB" sz="3200" dirty="0"/>
              <a:t>Comprehensive Preparation</a:t>
            </a:r>
          </a:p>
          <a:p>
            <a:pPr marL="457200" lvl="1" indent="0">
              <a:buNone/>
            </a:pPr>
            <a:endParaRPr lang="en-GB" sz="3200" dirty="0"/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140F11-C3B9-4464-EA09-2627CF8F716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777603" y="1232424"/>
            <a:ext cx="7014097" cy="5582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Routes</a:t>
            </a:r>
          </a:p>
        </p:txBody>
      </p:sp>
    </p:spTree>
    <p:extLst>
      <p:ext uri="{BB962C8B-B14F-4D97-AF65-F5344CB8AC3E}">
        <p14:creationId xmlns:p14="http://schemas.microsoft.com/office/powerpoint/2010/main" val="25233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427"/>
          <a:stretch/>
        </p:blipFill>
        <p:spPr>
          <a:xfrm>
            <a:off x="9414396" y="1243329"/>
            <a:ext cx="2669084" cy="19145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85742" y="1883206"/>
            <a:ext cx="10353758" cy="40576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100" dirty="0"/>
          </a:p>
          <a:p>
            <a:pPr marL="457200" lvl="1" indent="0">
              <a:buNone/>
            </a:pPr>
            <a:r>
              <a:rPr lang="en-GB" sz="3600" dirty="0"/>
              <a:t>So what’s it like out there?</a:t>
            </a:r>
          </a:p>
          <a:p>
            <a:pPr marL="457200" lvl="1" indent="0">
              <a:buNone/>
            </a:pPr>
            <a:endParaRPr lang="en-GB" sz="3600" dirty="0"/>
          </a:p>
          <a:p>
            <a:pPr lvl="1"/>
            <a:r>
              <a:rPr lang="en-GB" sz="3600" dirty="0"/>
              <a:t>Is the UK demographic of 18 year olds set to rise or decline imminently?</a:t>
            </a:r>
          </a:p>
          <a:p>
            <a:pPr marL="457200" lvl="1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	Due to rise dramatically (there are 	predicted to be 1 million students going 	to university by 2030, currently 750k)</a:t>
            </a:r>
          </a:p>
          <a:p>
            <a:pPr lvl="1"/>
            <a:endParaRPr lang="en-GB" sz="3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sz="3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140F11-C3B9-4464-EA09-2627CF8F716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777603" y="1161245"/>
            <a:ext cx="6636793" cy="57732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QUESTION #2 – The Landscape</a:t>
            </a:r>
          </a:p>
        </p:txBody>
      </p:sp>
    </p:spTree>
    <p:extLst>
      <p:ext uri="{BB962C8B-B14F-4D97-AF65-F5344CB8AC3E}">
        <p14:creationId xmlns:p14="http://schemas.microsoft.com/office/powerpoint/2010/main" val="40616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117" y="2121331"/>
            <a:ext cx="10658558" cy="4057651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3600" dirty="0"/>
              <a:t>More 18 year olds will go onto Higher Education </a:t>
            </a:r>
          </a:p>
          <a:p>
            <a:pPr lvl="1"/>
            <a:r>
              <a:rPr lang="en-GB" sz="3600" dirty="0"/>
              <a:t>A much wider range of the population will go too</a:t>
            </a:r>
          </a:p>
          <a:p>
            <a:pPr lvl="1"/>
            <a:r>
              <a:rPr lang="en-GB" sz="3600" dirty="0"/>
              <a:t>Places </a:t>
            </a:r>
            <a:r>
              <a:rPr lang="en-GB" sz="3600" u="sng" dirty="0"/>
              <a:t>will</a:t>
            </a:r>
            <a:r>
              <a:rPr lang="en-GB" sz="3600" dirty="0"/>
              <a:t> be more competitive</a:t>
            </a:r>
          </a:p>
          <a:p>
            <a:pPr lvl="1"/>
            <a:r>
              <a:rPr lang="en-GB" sz="3600" dirty="0"/>
              <a:t>Entry requirements may increase</a:t>
            </a:r>
          </a:p>
          <a:p>
            <a:pPr lvl="1"/>
            <a:r>
              <a:rPr lang="en-GB" sz="3600" dirty="0"/>
              <a:t>But.. the very best students will still get in</a:t>
            </a:r>
          </a:p>
          <a:p>
            <a:pPr lvl="1"/>
            <a:r>
              <a:rPr lang="en-GB" sz="3600" dirty="0"/>
              <a:t>And this is not just about their grades</a:t>
            </a:r>
          </a:p>
          <a:p>
            <a:pPr marL="457200" lvl="1" indent="0">
              <a:buNone/>
            </a:pPr>
            <a:endParaRPr lang="en-GB" sz="3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140F11-C3B9-4464-EA09-2627CF8F716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777603" y="1161245"/>
            <a:ext cx="6636793" cy="577326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The Landscape</a:t>
            </a:r>
          </a:p>
        </p:txBody>
      </p:sp>
    </p:spTree>
    <p:extLst>
      <p:ext uri="{BB962C8B-B14F-4D97-AF65-F5344CB8AC3E}">
        <p14:creationId xmlns:p14="http://schemas.microsoft.com/office/powerpoint/2010/main" val="40763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117" y="2121331"/>
            <a:ext cx="10658558" cy="40576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3600" dirty="0"/>
              <a:t>The impact on you:</a:t>
            </a:r>
          </a:p>
          <a:p>
            <a:pPr lvl="1"/>
            <a:r>
              <a:rPr lang="en-GB" sz="3600" dirty="0"/>
              <a:t>You will need to be flexible.</a:t>
            </a:r>
          </a:p>
          <a:p>
            <a:pPr lvl="1"/>
            <a:r>
              <a:rPr lang="en-GB" sz="3600" dirty="0"/>
              <a:t>Don’t put all your eggs in one basket.</a:t>
            </a:r>
          </a:p>
          <a:p>
            <a:pPr lvl="1"/>
            <a:r>
              <a:rPr lang="en-GB" sz="3600" dirty="0"/>
              <a:t>Be as impressive as you can be.</a:t>
            </a:r>
          </a:p>
          <a:p>
            <a:pPr lvl="1"/>
            <a:r>
              <a:rPr lang="en-GB" sz="3600" dirty="0"/>
              <a:t>Be realistic!</a:t>
            </a:r>
            <a:endParaRPr lang="en-GB" sz="3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sz="3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140F11-C3B9-4464-EA09-2627CF8F716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777603" y="1161245"/>
            <a:ext cx="6636793" cy="577326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The Landscape</a:t>
            </a:r>
          </a:p>
        </p:txBody>
      </p:sp>
    </p:spTree>
    <p:extLst>
      <p:ext uri="{BB962C8B-B14F-4D97-AF65-F5344CB8AC3E}">
        <p14:creationId xmlns:p14="http://schemas.microsoft.com/office/powerpoint/2010/main" val="2645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897901D-DB3C-F3E1-271A-9C9644D1B7B4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777603" y="1161245"/>
            <a:ext cx="6636793" cy="577326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The Landscape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FB608-D631-7C65-35C6-085B89FC3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15"/>
          <a:stretch/>
        </p:blipFill>
        <p:spPr>
          <a:xfrm>
            <a:off x="4453478" y="2295731"/>
            <a:ext cx="6096000" cy="4443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FBF73C-4522-49A2-5BD1-1CF7F4CB89B2}"/>
              </a:ext>
            </a:extLst>
          </p:cNvPr>
          <p:cNvSpPr txBox="1"/>
          <p:nvPr/>
        </p:nvSpPr>
        <p:spPr>
          <a:xfrm>
            <a:off x="238125" y="1838325"/>
            <a:ext cx="4215353" cy="38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/>
              <a:t>A*A*AA predictions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AC9F34-15D8-9322-B7E9-1B86DB28F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4" t="2978" r="60674" b="92354"/>
          <a:stretch/>
        </p:blipFill>
        <p:spPr>
          <a:xfrm>
            <a:off x="6773356" y="2536436"/>
            <a:ext cx="2503994" cy="2571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63ECFB-FC30-6964-7052-A73252080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115"/>
          <a:stretch/>
        </p:blipFill>
        <p:spPr>
          <a:xfrm>
            <a:off x="1788320" y="2295732"/>
            <a:ext cx="2747032" cy="44434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54B8D09-5F1F-4F83-FF8B-51CB925356D0}"/>
                  </a:ext>
                </a:extLst>
              </p14:cNvPr>
              <p14:cNvContentPartPr/>
              <p14:nvPr/>
            </p14:nvContentPartPr>
            <p14:xfrm>
              <a:off x="6729990" y="2553825"/>
              <a:ext cx="2517840" cy="51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54B8D09-5F1F-4F83-FF8B-51CB925356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5990" y="2446185"/>
                <a:ext cx="26254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37E3091-88FC-E08D-8536-7E4DA3DC9CE1}"/>
                  </a:ext>
                </a:extLst>
              </p14:cNvPr>
              <p14:cNvContentPartPr/>
              <p14:nvPr/>
            </p14:nvContentPartPr>
            <p14:xfrm>
              <a:off x="4624350" y="3204345"/>
              <a:ext cx="1136520" cy="70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37E3091-88FC-E08D-8536-7E4DA3DC9C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0710" y="3096345"/>
                <a:ext cx="12441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DDC619-8BE4-FD1A-E424-2DB47332BFFD}"/>
                  </a:ext>
                </a:extLst>
              </p14:cNvPr>
              <p14:cNvContentPartPr/>
              <p14:nvPr/>
            </p14:nvContentPartPr>
            <p14:xfrm>
              <a:off x="4374510" y="4423665"/>
              <a:ext cx="1285560" cy="241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DDC619-8BE4-FD1A-E424-2DB47332BF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0870" y="4315665"/>
                <a:ext cx="13932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47AAA6-7933-9168-9912-BEDEECE50AEF}"/>
                  </a:ext>
                </a:extLst>
              </p14:cNvPr>
              <p14:cNvContentPartPr/>
              <p14:nvPr/>
            </p14:nvContentPartPr>
            <p14:xfrm>
              <a:off x="4441110" y="5631465"/>
              <a:ext cx="1294920" cy="367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47AAA6-7933-9168-9912-BEDEECE50A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87110" y="5523465"/>
                <a:ext cx="14025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00CD81-F9AD-8946-1CCA-A5D5B2004A5E}"/>
                  </a:ext>
                </a:extLst>
              </p14:cNvPr>
              <p14:cNvContentPartPr/>
              <p14:nvPr/>
            </p14:nvContentPartPr>
            <p14:xfrm>
              <a:off x="6728550" y="6624705"/>
              <a:ext cx="1099080" cy="702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00CD81-F9AD-8946-1CCA-A5D5B2004A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74550" y="6516705"/>
                <a:ext cx="12067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D9D05C2-3A78-C2E2-BDD7-D3903C7A4221}"/>
                  </a:ext>
                </a:extLst>
              </p14:cNvPr>
              <p14:cNvContentPartPr/>
              <p14:nvPr/>
            </p14:nvContentPartPr>
            <p14:xfrm>
              <a:off x="6618390" y="6287160"/>
              <a:ext cx="3599640" cy="127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D9D05C2-3A78-C2E2-BDD7-D3903C7A42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64390" y="6179160"/>
                <a:ext cx="3707280" cy="3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4850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rent colours">
      <a:dk1>
        <a:srgbClr val="002857"/>
      </a:dk1>
      <a:lt1>
        <a:srgbClr val="FFFFFF"/>
      </a:lt1>
      <a:dk2>
        <a:srgbClr val="B71234"/>
      </a:dk2>
      <a:lt2>
        <a:srgbClr val="000000"/>
      </a:lt2>
      <a:accent1>
        <a:srgbClr val="84754E"/>
      </a:accent1>
      <a:accent2>
        <a:srgbClr val="00BCE2"/>
      </a:accent2>
      <a:accent3>
        <a:srgbClr val="FE264B"/>
      </a:accent3>
      <a:accent4>
        <a:srgbClr val="6656BC"/>
      </a:accent4>
      <a:accent5>
        <a:srgbClr val="3044B5"/>
      </a:accent5>
      <a:accent6>
        <a:srgbClr val="FECB00"/>
      </a:accent6>
      <a:hlink>
        <a:srgbClr val="494C49"/>
      </a:hlink>
      <a:folHlink>
        <a:srgbClr val="C9ADD8"/>
      </a:folHlink>
    </a:clrScheme>
    <a:fontScheme name="Tre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3CE968-1038-44FE-8C9C-E7F1C47672C2}" vid="{DFA6148B-DEDE-45FA-B682-1361F51E00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1411</Words>
  <Application>Microsoft Office PowerPoint</Application>
  <PresentationFormat>Widescreen</PresentationFormat>
  <Paragraphs>221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Starbuck, Fiona</dc:creator>
  <cp:lastModifiedBy>Starbuck, Fiona</cp:lastModifiedBy>
  <cp:revision>36</cp:revision>
  <cp:lastPrinted>2023-05-25T07:24:26Z</cp:lastPrinted>
  <dcterms:created xsi:type="dcterms:W3CDTF">2020-05-20T10:53:01Z</dcterms:created>
  <dcterms:modified xsi:type="dcterms:W3CDTF">2023-05-25T07:37:55Z</dcterms:modified>
</cp:coreProperties>
</file>